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5"/>
  </p:notesMasterIdLst>
  <p:sldIdLst>
    <p:sldId id="256" r:id="rId2"/>
    <p:sldId id="279" r:id="rId3"/>
    <p:sldId id="355" r:id="rId4"/>
    <p:sldId id="339" r:id="rId5"/>
    <p:sldId id="341" r:id="rId6"/>
    <p:sldId id="340" r:id="rId7"/>
    <p:sldId id="342" r:id="rId8"/>
    <p:sldId id="347" r:id="rId9"/>
    <p:sldId id="343" r:id="rId10"/>
    <p:sldId id="344" r:id="rId11"/>
    <p:sldId id="345" r:id="rId12"/>
    <p:sldId id="346" r:id="rId13"/>
    <p:sldId id="348" r:id="rId14"/>
    <p:sldId id="319" r:id="rId15"/>
    <p:sldId id="349" r:id="rId16"/>
    <p:sldId id="320" r:id="rId17"/>
    <p:sldId id="321" r:id="rId18"/>
    <p:sldId id="351" r:id="rId19"/>
    <p:sldId id="357" r:id="rId20"/>
    <p:sldId id="356" r:id="rId21"/>
    <p:sldId id="359" r:id="rId22"/>
    <p:sldId id="360" r:id="rId23"/>
    <p:sldId id="361" r:id="rId24"/>
    <p:sldId id="362" r:id="rId25"/>
    <p:sldId id="363" r:id="rId26"/>
    <p:sldId id="364" r:id="rId27"/>
    <p:sldId id="365" r:id="rId28"/>
    <p:sldId id="366" r:id="rId29"/>
    <p:sldId id="367" r:id="rId30"/>
    <p:sldId id="368" r:id="rId31"/>
    <p:sldId id="354" r:id="rId32"/>
    <p:sldId id="352" r:id="rId33"/>
    <p:sldId id="353" r:id="rId34"/>
  </p:sldIdLst>
  <p:sldSz cx="9144000" cy="6858000" type="screen4x3"/>
  <p:notesSz cx="7104063"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1">
          <p15:clr>
            <a:srgbClr val="A4A3A4"/>
          </p15:clr>
        </p15:guide>
        <p15:guide id="2" pos="29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85984" autoAdjust="0"/>
  </p:normalViewPr>
  <p:slideViewPr>
    <p:cSldViewPr>
      <p:cViewPr varScale="1">
        <p:scale>
          <a:sx n="85" d="100"/>
          <a:sy n="85" d="100"/>
        </p:scale>
        <p:origin x="1560" y="120"/>
      </p:cViewPr>
      <p:guideLst>
        <p:guide orient="horz" pos="2141"/>
        <p:guide pos="290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US"/>
          </a:p>
        </p:txBody>
      </p:sp>
      <p:sp>
        <p:nvSpPr>
          <p:cNvPr id="3" name="Segnaposto data 2"/>
          <p:cNvSpPr>
            <a:spLocks noGrp="1"/>
          </p:cNvSpPr>
          <p:nvPr>
            <p:ph type="dt" idx="1"/>
          </p:nvPr>
        </p:nvSpPr>
        <p:spPr>
          <a:xfrm>
            <a:off x="4023992" y="0"/>
            <a:ext cx="3078427" cy="513508"/>
          </a:xfrm>
          <a:prstGeom prst="rect">
            <a:avLst/>
          </a:prstGeom>
        </p:spPr>
        <p:txBody>
          <a:bodyPr vert="horz" lIns="96661" tIns="48331" rIns="96661" bIns="48331" rtlCol="0"/>
          <a:lstStyle>
            <a:lvl1pPr algn="r">
              <a:defRPr sz="1300"/>
            </a:lvl1pPr>
          </a:lstStyle>
          <a:p>
            <a:fld id="{8A9CDDB2-8CA1-4AB5-9139-A131D9E2B270}" type="datetimeFigureOut">
              <a:rPr lang="en-US" smtClean="0"/>
              <a:t>4/6/2022</a:t>
            </a:fld>
            <a:endParaRPr lang="en-US"/>
          </a:p>
        </p:txBody>
      </p:sp>
      <p:sp>
        <p:nvSpPr>
          <p:cNvPr id="4" name="Segnaposto immagine diapositiva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6661" tIns="48331" rIns="96661" bIns="48331" rtlCol="0" anchor="ctr"/>
          <a:lstStyle/>
          <a:p>
            <a:endParaRPr lang="en-US"/>
          </a:p>
        </p:txBody>
      </p:sp>
      <p:sp>
        <p:nvSpPr>
          <p:cNvPr id="5" name="Segnaposto note 4"/>
          <p:cNvSpPr>
            <a:spLocks noGrp="1"/>
          </p:cNvSpPr>
          <p:nvPr>
            <p:ph type="body" sz="quarter" idx="3"/>
          </p:nvPr>
        </p:nvSpPr>
        <p:spPr>
          <a:xfrm>
            <a:off x="710407" y="4925408"/>
            <a:ext cx="5683250" cy="4029879"/>
          </a:xfrm>
          <a:prstGeom prst="rect">
            <a:avLst/>
          </a:prstGeom>
        </p:spPr>
        <p:txBody>
          <a:bodyPr vert="horz" lIns="96661" tIns="48331" rIns="96661" bIns="48331"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US"/>
          </a:p>
        </p:txBody>
      </p:sp>
      <p:sp>
        <p:nvSpPr>
          <p:cNvPr id="7" name="Segnaposto numero diapositiva 6"/>
          <p:cNvSpPr>
            <a:spLocks noGrp="1"/>
          </p:cNvSpPr>
          <p:nvPr>
            <p:ph type="sldNum" sz="quarter" idx="5"/>
          </p:nvPr>
        </p:nvSpPr>
        <p:spPr>
          <a:xfrm>
            <a:off x="4023992" y="9721106"/>
            <a:ext cx="3078427" cy="513507"/>
          </a:xfrm>
          <a:prstGeom prst="rect">
            <a:avLst/>
          </a:prstGeom>
        </p:spPr>
        <p:txBody>
          <a:bodyPr vert="horz" lIns="96661" tIns="48331" rIns="96661" bIns="48331" rtlCol="0" anchor="b"/>
          <a:lstStyle>
            <a:lvl1pPr algn="r">
              <a:defRPr sz="1300"/>
            </a:lvl1pPr>
          </a:lstStyle>
          <a:p>
            <a:fld id="{39FBF85E-B7D6-4452-8CC5-D0737B827571}" type="slidenum">
              <a:rPr lang="en-US" smtClean="0"/>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9FBF85E-B7D6-4452-8CC5-D0737B827571}" type="slidenum">
              <a:rPr lang="en-US" smtClean="0"/>
              <a:t>26</a:t>
            </a:fld>
            <a:endParaRPr lang="en-US"/>
          </a:p>
        </p:txBody>
      </p:sp>
    </p:spTree>
    <p:extLst>
      <p:ext uri="{BB962C8B-B14F-4D97-AF65-F5344CB8AC3E}">
        <p14:creationId xmlns:p14="http://schemas.microsoft.com/office/powerpoint/2010/main" val="3311251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9FBF85E-B7D6-4452-8CC5-D0737B827571}" type="slidenum">
              <a:rPr lang="en-US" smtClean="0"/>
              <a:t>27</a:t>
            </a:fld>
            <a:endParaRPr lang="en-US"/>
          </a:p>
        </p:txBody>
      </p:sp>
    </p:spTree>
    <p:extLst>
      <p:ext uri="{BB962C8B-B14F-4D97-AF65-F5344CB8AC3E}">
        <p14:creationId xmlns:p14="http://schemas.microsoft.com/office/powerpoint/2010/main" val="371799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9FBF85E-B7D6-4452-8CC5-D0737B827571}" type="slidenum">
              <a:rPr lang="en-US" smtClean="0"/>
              <a:t>28</a:t>
            </a:fld>
            <a:endParaRPr lang="en-US"/>
          </a:p>
        </p:txBody>
      </p:sp>
    </p:spTree>
    <p:extLst>
      <p:ext uri="{BB962C8B-B14F-4D97-AF65-F5344CB8AC3E}">
        <p14:creationId xmlns:p14="http://schemas.microsoft.com/office/powerpoint/2010/main" val="3152317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9FBF85E-B7D6-4452-8CC5-D0737B827571}" type="slidenum">
              <a:rPr lang="en-US" smtClean="0"/>
              <a:t>29</a:t>
            </a:fld>
            <a:endParaRPr lang="en-US"/>
          </a:p>
        </p:txBody>
      </p:sp>
    </p:spTree>
    <p:extLst>
      <p:ext uri="{BB962C8B-B14F-4D97-AF65-F5344CB8AC3E}">
        <p14:creationId xmlns:p14="http://schemas.microsoft.com/office/powerpoint/2010/main" val="1028134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9FBF85E-B7D6-4452-8CC5-D0737B827571}" type="slidenum">
              <a:rPr lang="en-US" smtClean="0"/>
              <a:t>30</a:t>
            </a:fld>
            <a:endParaRPr lang="en-US"/>
          </a:p>
        </p:txBody>
      </p:sp>
    </p:spTree>
    <p:extLst>
      <p:ext uri="{BB962C8B-B14F-4D97-AF65-F5344CB8AC3E}">
        <p14:creationId xmlns:p14="http://schemas.microsoft.com/office/powerpoint/2010/main" val="288187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24172439-5E0E-4E27-BDCC-63D9A68365ED}" type="datetime1">
              <a:rPr lang="it-IT" smtClean="0"/>
              <a:t>06/04/2022</a:t>
            </a:fld>
            <a:endParaRPr lang="it-IT"/>
          </a:p>
        </p:txBody>
      </p:sp>
      <p:sp>
        <p:nvSpPr>
          <p:cNvPr id="5" name="Segnaposto piè di pagina 4"/>
          <p:cNvSpPr>
            <a:spLocks noGrp="1"/>
          </p:cNvSpPr>
          <p:nvPr>
            <p:ph type="ftr" sz="quarter" idx="11"/>
          </p:nvPr>
        </p:nvSpPr>
        <p:spPr/>
        <p:txBody>
          <a:bodyPr/>
          <a:lstStyle/>
          <a:p>
            <a:r>
              <a:rPr lang="it-IT"/>
              <a:t>DigiScrew Dec 2021</a:t>
            </a:r>
          </a:p>
        </p:txBody>
      </p:sp>
      <p:sp>
        <p:nvSpPr>
          <p:cNvPr id="6" name="Segnaposto numero diapositiva 5"/>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testo verticale 2"/>
          <p:cNvSpPr>
            <a:spLocks noGrp="1"/>
          </p:cNvSpPr>
          <p:nvPr>
            <p:ph type="body" orient="vert" idx="1" hasCustomPrompt="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43E42472-6C29-4EC9-9AC8-E9A371ADA4E0}" type="datetime1">
              <a:rPr lang="it-IT" smtClean="0"/>
              <a:t>06/04/2022</a:t>
            </a:fld>
            <a:endParaRPr lang="it-IT"/>
          </a:p>
        </p:txBody>
      </p:sp>
      <p:sp>
        <p:nvSpPr>
          <p:cNvPr id="5" name="Segnaposto piè di pagina 4"/>
          <p:cNvSpPr>
            <a:spLocks noGrp="1"/>
          </p:cNvSpPr>
          <p:nvPr>
            <p:ph type="ftr" sz="quarter" idx="11"/>
          </p:nvPr>
        </p:nvSpPr>
        <p:spPr/>
        <p:txBody>
          <a:bodyPr/>
          <a:lstStyle/>
          <a:p>
            <a:r>
              <a:rPr lang="it-IT"/>
              <a:t>DigiScrew Dec 2021</a:t>
            </a:r>
          </a:p>
        </p:txBody>
      </p:sp>
      <p:sp>
        <p:nvSpPr>
          <p:cNvPr id="6" name="Segnaposto numero diapositiva 5"/>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hasCustomPrompt="1"/>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hasCustomPrompt="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21FBCFB-17A3-4305-A5C3-20FFAB80E1B4}" type="datetime1">
              <a:rPr lang="it-IT" smtClean="0"/>
              <a:t>06/04/2022</a:t>
            </a:fld>
            <a:endParaRPr lang="it-IT"/>
          </a:p>
        </p:txBody>
      </p:sp>
      <p:sp>
        <p:nvSpPr>
          <p:cNvPr id="5" name="Segnaposto piè di pagina 4"/>
          <p:cNvSpPr>
            <a:spLocks noGrp="1"/>
          </p:cNvSpPr>
          <p:nvPr>
            <p:ph type="ftr" sz="quarter" idx="11"/>
          </p:nvPr>
        </p:nvSpPr>
        <p:spPr/>
        <p:txBody>
          <a:bodyPr/>
          <a:lstStyle/>
          <a:p>
            <a:r>
              <a:rPr lang="it-IT"/>
              <a:t>DigiScrew Dec 2021</a:t>
            </a:r>
          </a:p>
        </p:txBody>
      </p:sp>
      <p:sp>
        <p:nvSpPr>
          <p:cNvPr id="6" name="Segnaposto numero diapositiva 5"/>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idx="1" hasCustomPrompt="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FFBAD1F8-BB13-492F-935D-011C815C8413}" type="datetime1">
              <a:rPr lang="it-IT" smtClean="0"/>
              <a:t>06/04/2022</a:t>
            </a:fld>
            <a:endParaRPr lang="it-IT"/>
          </a:p>
        </p:txBody>
      </p:sp>
      <p:sp>
        <p:nvSpPr>
          <p:cNvPr id="5" name="Segnaposto piè di pagina 4"/>
          <p:cNvSpPr>
            <a:spLocks noGrp="1"/>
          </p:cNvSpPr>
          <p:nvPr>
            <p:ph type="ftr" sz="quarter" idx="11"/>
          </p:nvPr>
        </p:nvSpPr>
        <p:spPr/>
        <p:txBody>
          <a:bodyPr/>
          <a:lstStyle/>
          <a:p>
            <a:r>
              <a:rPr lang="it-IT"/>
              <a:t>DigiScrew Dec 2021</a:t>
            </a:r>
          </a:p>
        </p:txBody>
      </p:sp>
      <p:sp>
        <p:nvSpPr>
          <p:cNvPr id="6" name="Segnaposto numero diapositiva 5"/>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0C267EC1-D796-4235-A7C6-62173A39D860}" type="datetime1">
              <a:rPr lang="it-IT" smtClean="0"/>
              <a:t>06/04/2022</a:t>
            </a:fld>
            <a:endParaRPr lang="it-IT"/>
          </a:p>
        </p:txBody>
      </p:sp>
      <p:sp>
        <p:nvSpPr>
          <p:cNvPr id="5" name="Segnaposto piè di pagina 4"/>
          <p:cNvSpPr>
            <a:spLocks noGrp="1"/>
          </p:cNvSpPr>
          <p:nvPr>
            <p:ph type="ftr" sz="quarter" idx="11"/>
          </p:nvPr>
        </p:nvSpPr>
        <p:spPr/>
        <p:txBody>
          <a:bodyPr/>
          <a:lstStyle/>
          <a:p>
            <a:r>
              <a:rPr lang="it-IT"/>
              <a:t>DigiScrew Dec 2021</a:t>
            </a:r>
          </a:p>
        </p:txBody>
      </p:sp>
      <p:sp>
        <p:nvSpPr>
          <p:cNvPr id="6" name="Segnaposto numero diapositiva 5"/>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1D2F34F6-EF4B-421B-8262-8117214FD9C7}" type="datetime1">
              <a:rPr lang="it-IT" smtClean="0"/>
              <a:t>06/04/2022</a:t>
            </a:fld>
            <a:endParaRPr lang="it-IT"/>
          </a:p>
        </p:txBody>
      </p:sp>
      <p:sp>
        <p:nvSpPr>
          <p:cNvPr id="6" name="Segnaposto piè di pagina 5"/>
          <p:cNvSpPr>
            <a:spLocks noGrp="1"/>
          </p:cNvSpPr>
          <p:nvPr>
            <p:ph type="ftr" sz="quarter" idx="11"/>
          </p:nvPr>
        </p:nvSpPr>
        <p:spPr/>
        <p:txBody>
          <a:bodyPr/>
          <a:lstStyle/>
          <a:p>
            <a:r>
              <a:rPr lang="it-IT"/>
              <a:t>DigiScrew Dec 2021</a:t>
            </a:r>
          </a:p>
        </p:txBody>
      </p:sp>
      <p:sp>
        <p:nvSpPr>
          <p:cNvPr id="7" name="Segnaposto numero diapositiva 6"/>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lvl1pPr>
              <a:defRPr/>
            </a:lvl1pPr>
          </a:lstStyle>
          <a:p>
            <a:r>
              <a:rPr lang="it-IT"/>
              <a:t>Fare clic per modificare lo stile del titolo</a:t>
            </a:r>
          </a:p>
        </p:txBody>
      </p:sp>
      <p:sp>
        <p:nvSpPr>
          <p:cNvPr id="3" name="Segnaposto testo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975223E8-9682-4CDA-8028-D06F9568383C}" type="datetime1">
              <a:rPr lang="it-IT" smtClean="0"/>
              <a:t>06/04/2022</a:t>
            </a:fld>
            <a:endParaRPr lang="it-IT"/>
          </a:p>
        </p:txBody>
      </p:sp>
      <p:sp>
        <p:nvSpPr>
          <p:cNvPr id="8" name="Segnaposto piè di pagina 7"/>
          <p:cNvSpPr>
            <a:spLocks noGrp="1"/>
          </p:cNvSpPr>
          <p:nvPr>
            <p:ph type="ftr" sz="quarter" idx="11"/>
          </p:nvPr>
        </p:nvSpPr>
        <p:spPr/>
        <p:txBody>
          <a:bodyPr/>
          <a:lstStyle/>
          <a:p>
            <a:r>
              <a:rPr lang="it-IT"/>
              <a:t>DigiScrew Dec 2021</a:t>
            </a:r>
          </a:p>
        </p:txBody>
      </p:sp>
      <p:sp>
        <p:nvSpPr>
          <p:cNvPr id="9" name="Segnaposto numero diapositiva 8"/>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D31B57B6-A2F9-408B-BB61-D6C288F8AF17}" type="datetime1">
              <a:rPr lang="it-IT" smtClean="0"/>
              <a:t>06/04/2022</a:t>
            </a:fld>
            <a:endParaRPr lang="it-IT"/>
          </a:p>
        </p:txBody>
      </p:sp>
      <p:sp>
        <p:nvSpPr>
          <p:cNvPr id="4" name="Segnaposto piè di pagina 3"/>
          <p:cNvSpPr>
            <a:spLocks noGrp="1"/>
          </p:cNvSpPr>
          <p:nvPr>
            <p:ph type="ftr" sz="quarter" idx="11"/>
          </p:nvPr>
        </p:nvSpPr>
        <p:spPr/>
        <p:txBody>
          <a:bodyPr/>
          <a:lstStyle/>
          <a:p>
            <a:r>
              <a:rPr lang="it-IT"/>
              <a:t>DigiScrew Dec 2021</a:t>
            </a:r>
          </a:p>
        </p:txBody>
      </p:sp>
      <p:sp>
        <p:nvSpPr>
          <p:cNvPr id="5" name="Segnaposto numero diapositiva 4"/>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9DB4AC7-681F-4D43-976C-E35BB2DD9719}" type="datetime1">
              <a:rPr lang="it-IT" smtClean="0"/>
              <a:t>06/04/2022</a:t>
            </a:fld>
            <a:endParaRPr lang="it-IT"/>
          </a:p>
        </p:txBody>
      </p:sp>
      <p:sp>
        <p:nvSpPr>
          <p:cNvPr id="3" name="Segnaposto piè di pagina 2"/>
          <p:cNvSpPr>
            <a:spLocks noGrp="1"/>
          </p:cNvSpPr>
          <p:nvPr>
            <p:ph type="ftr" sz="quarter" idx="11"/>
          </p:nvPr>
        </p:nvSpPr>
        <p:spPr/>
        <p:txBody>
          <a:bodyPr/>
          <a:lstStyle/>
          <a:p>
            <a:r>
              <a:rPr lang="it-IT"/>
              <a:t>DigiScrew Dec 2021</a:t>
            </a:r>
          </a:p>
        </p:txBody>
      </p:sp>
      <p:sp>
        <p:nvSpPr>
          <p:cNvPr id="4" name="Segnaposto numero diapositiva 3"/>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9F206F8C-B5BD-431C-9F44-52DDA26AD805}" type="datetime1">
              <a:rPr lang="it-IT" smtClean="0"/>
              <a:t>06/04/2022</a:t>
            </a:fld>
            <a:endParaRPr lang="it-IT"/>
          </a:p>
        </p:txBody>
      </p:sp>
      <p:sp>
        <p:nvSpPr>
          <p:cNvPr id="6" name="Segnaposto piè di pagina 5"/>
          <p:cNvSpPr>
            <a:spLocks noGrp="1"/>
          </p:cNvSpPr>
          <p:nvPr>
            <p:ph type="ftr" sz="quarter" idx="11"/>
          </p:nvPr>
        </p:nvSpPr>
        <p:spPr/>
        <p:txBody>
          <a:bodyPr/>
          <a:lstStyle/>
          <a:p>
            <a:r>
              <a:rPr lang="it-IT"/>
              <a:t>DigiScrew Dec 2021</a:t>
            </a:r>
          </a:p>
        </p:txBody>
      </p:sp>
      <p:sp>
        <p:nvSpPr>
          <p:cNvPr id="7" name="Segnaposto numero diapositiva 6"/>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0883DD2-E638-4D5D-B5DF-CDF51DE9A240}" type="datetime1">
              <a:rPr lang="it-IT" smtClean="0"/>
              <a:t>06/04/2022</a:t>
            </a:fld>
            <a:endParaRPr lang="it-IT"/>
          </a:p>
        </p:txBody>
      </p:sp>
      <p:sp>
        <p:nvSpPr>
          <p:cNvPr id="6" name="Segnaposto piè di pagina 5"/>
          <p:cNvSpPr>
            <a:spLocks noGrp="1"/>
          </p:cNvSpPr>
          <p:nvPr>
            <p:ph type="ftr" sz="quarter" idx="11"/>
          </p:nvPr>
        </p:nvSpPr>
        <p:spPr/>
        <p:txBody>
          <a:bodyPr/>
          <a:lstStyle/>
          <a:p>
            <a:r>
              <a:rPr lang="it-IT"/>
              <a:t>DigiScrew Dec 2021</a:t>
            </a:r>
          </a:p>
        </p:txBody>
      </p:sp>
      <p:sp>
        <p:nvSpPr>
          <p:cNvPr id="7" name="Segnaposto numero diapositiva 6"/>
          <p:cNvSpPr>
            <a:spLocks noGrp="1"/>
          </p:cNvSpPr>
          <p:nvPr>
            <p:ph type="sldNum" sz="quarter" idx="12"/>
          </p:nvPr>
        </p:nvSpPr>
        <p:spPr/>
        <p:txBody>
          <a:bodyPr/>
          <a:lstStyle/>
          <a:p>
            <a:fld id="{B007B441-5312-499D-93C3-6E37886527FA}"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4D665-5283-46F2-9595-F83E57958B6A}" type="datetime1">
              <a:rPr lang="it-IT" smtClean="0"/>
              <a:t>06/04/2022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DigiScrew Dec 2021</a:t>
            </a: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theremino.org/"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In%202012%20a%20group%20of%20experts%20in%20different%20sectors%20decided%20to%20share%20their%20experiences%20and%20skills%20generating%20the%20OPEN%20SOURCE%20Twww.theremino.com" TargetMode="Externa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theremino.org/" TargetMode="Externa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6.png"/><Relationship Id="rId7" Type="http://schemas.openxmlformats.org/officeDocument/2006/relationships/image" Target="../media/image1.png"/><Relationship Id="rId2"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pn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3.jp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4.png"/><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39.emf"/></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43.png"/><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hyperlink" Target="https://www.theremino.com/downloads/automation" TargetMode="Externa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hyperlink" Target="https://youtu.be/LfNQOOr9aR8" TargetMode="External"/><Relationship Id="rId2" Type="http://schemas.openxmlformats.org/officeDocument/2006/relationships/image" Target="../media/image5.jpe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45.png"/><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hyperlink" Target="https://www.theremino.com/zh/applications" TargetMode="External"/><Relationship Id="rId2" Type="http://schemas.openxmlformats.org/officeDocument/2006/relationships/hyperlink" Target="http://www.theremino.com/en/applications" TargetMode="Externa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7.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693" y="2420888"/>
            <a:ext cx="8823448" cy="4176464"/>
          </a:xfrm>
        </p:spPr>
        <p:txBody>
          <a:bodyPr>
            <a:noAutofit/>
          </a:bodyPr>
          <a:lstStyle/>
          <a:p>
            <a:r>
              <a:rPr lang="en-US" sz="3200" b="1" dirty="0" smtClean="0"/>
              <a:t>Leonardo </a:t>
            </a:r>
            <a:r>
              <a:rPr lang="en-US" sz="3200" b="1" dirty="0"/>
              <a:t>De </a:t>
            </a:r>
            <a:r>
              <a:rPr lang="en-US" sz="3200" b="1" dirty="0" smtClean="0"/>
              <a:t>Palo</a:t>
            </a:r>
            <a:br>
              <a:rPr lang="en-US" sz="3200" b="1" dirty="0" smtClean="0"/>
            </a:br>
            <a:r>
              <a:rPr lang="en-US" altLang="zh-CN" sz="1800" dirty="0" smtClean="0"/>
              <a:t>leo.depalo@theremino.com</a:t>
            </a:r>
            <a:r>
              <a:rPr lang="zh-CN" altLang="en-US" sz="3200" dirty="0"/>
              <a:t/>
            </a:r>
            <a:br>
              <a:rPr lang="zh-CN" altLang="en-US" sz="3200" dirty="0"/>
            </a:br>
            <a:r>
              <a:rPr lang="en-US" sz="4000" b="1" dirty="0" smtClean="0"/>
              <a:t/>
            </a:r>
            <a:br>
              <a:rPr lang="en-US" sz="4000" b="1" dirty="0" smtClean="0"/>
            </a:br>
            <a:r>
              <a:rPr lang="en-US" sz="3200" b="1" dirty="0" smtClean="0">
                <a:hlinkClick r:id="rId2"/>
              </a:rPr>
              <a:t>www.theremino.org</a:t>
            </a:r>
            <a:r>
              <a:rPr lang="en-US" sz="3200" b="1" dirty="0" smtClean="0"/>
              <a:t/>
            </a:r>
            <a:br>
              <a:rPr lang="en-US" sz="3200" b="1" dirty="0" smtClean="0"/>
            </a:br>
            <a:r>
              <a:rPr lang="en-US" sz="3200" b="1" dirty="0"/>
              <a:t/>
            </a:r>
            <a:br>
              <a:rPr lang="en-US" sz="3200" b="1" dirty="0"/>
            </a:br>
            <a:r>
              <a:rPr lang="en-US" sz="3200" b="1" dirty="0" smtClean="0"/>
              <a:t>Workshop: 9 April 2022</a:t>
            </a:r>
            <a:br>
              <a:rPr lang="en-US" sz="3200" b="1" dirty="0" smtClean="0"/>
            </a:br>
            <a:r>
              <a:rPr lang="en-US" sz="3200" b="1" dirty="0" smtClean="0"/>
              <a:t/>
            </a:r>
            <a:br>
              <a:rPr lang="en-US" sz="3200" b="1" dirty="0" smtClean="0"/>
            </a:br>
            <a:r>
              <a:rPr lang="en-US" sz="1800" b="1" dirty="0" smtClean="0"/>
              <a:t>L1-Buildingg A2, </a:t>
            </a:r>
            <a:r>
              <a:rPr lang="en-US" sz="1800" b="1" dirty="0" err="1" smtClean="0"/>
              <a:t>Hangcheng</a:t>
            </a:r>
            <a:r>
              <a:rPr lang="en-US" sz="1800" b="1" dirty="0" smtClean="0"/>
              <a:t> Innovation Park, Xixiang Street, </a:t>
            </a:r>
            <a:br>
              <a:rPr lang="en-US" sz="1800" b="1" dirty="0" smtClean="0"/>
            </a:br>
            <a:r>
              <a:rPr lang="en-US" sz="1800" b="1" dirty="0" err="1" smtClean="0"/>
              <a:t>Bao’an</a:t>
            </a:r>
            <a:r>
              <a:rPr lang="en-US" sz="1800" b="1" dirty="0" smtClean="0"/>
              <a:t> </a:t>
            </a:r>
            <a:r>
              <a:rPr lang="en-US" sz="1800" b="1" dirty="0" err="1" smtClean="0"/>
              <a:t>Districh</a:t>
            </a:r>
            <a:r>
              <a:rPr lang="en-US" sz="1800" b="1" dirty="0" smtClean="0"/>
              <a:t>, Shenzhen, China</a:t>
            </a:r>
            <a:endParaRPr lang="zh-CN" altLang="en-US" sz="2400" b="1" dirty="0"/>
          </a:p>
        </p:txBody>
      </p:sp>
      <p:pic>
        <p:nvPicPr>
          <p:cNvPr id="4" name="Immagin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4288" y="188640"/>
            <a:ext cx="1802853" cy="432048"/>
          </a:xfrm>
          <a:prstGeom prst="rect">
            <a:avLst/>
          </a:prstGeom>
        </p:spPr>
      </p:pic>
      <p:sp>
        <p:nvSpPr>
          <p:cNvPr id="3" name="Rettangolo 2"/>
          <p:cNvSpPr/>
          <p:nvPr/>
        </p:nvSpPr>
        <p:spPr>
          <a:xfrm>
            <a:off x="161943" y="1340768"/>
            <a:ext cx="8644226" cy="830997"/>
          </a:xfrm>
          <a:prstGeom prst="rect">
            <a:avLst/>
          </a:prstGeom>
        </p:spPr>
        <p:txBody>
          <a:bodyPr wrap="none">
            <a:spAutoFit/>
          </a:bodyPr>
          <a:lstStyle/>
          <a:p>
            <a:r>
              <a:rPr lang="en-US" sz="4800" b="1" dirty="0">
                <a:effectLst>
                  <a:outerShdw blurRad="38100" dist="38100" dir="2700000" algn="tl">
                    <a:srgbClr val="000000">
                      <a:alpha val="43137"/>
                    </a:srgbClr>
                  </a:outerShdw>
                </a:effectLst>
              </a:rPr>
              <a:t> </a:t>
            </a:r>
            <a:r>
              <a:rPr lang="en-US" sz="4800" b="1" dirty="0" smtClean="0">
                <a:solidFill>
                  <a:schemeClr val="tx2">
                    <a:lumMod val="75000"/>
                  </a:schemeClr>
                </a:solidFill>
                <a:effectLst>
                  <a:outerShdw blurRad="38100" dist="38100" dir="2700000" algn="tl">
                    <a:srgbClr val="000000">
                      <a:alpha val="43137"/>
                    </a:srgbClr>
                  </a:outerShdw>
                </a:effectLst>
              </a:rPr>
              <a:t>THEREMINO ROBOT WORKSHOP</a:t>
            </a:r>
            <a:endParaRPr lang="en-US" sz="4800" b="1" dirty="0">
              <a:solidFill>
                <a:schemeClr val="tx2">
                  <a:lumMod val="75000"/>
                </a:schemeClr>
              </a:solidFill>
              <a:effectLst>
                <a:outerShdw blurRad="38100" dist="38100" dir="2700000" algn="tl">
                  <a:srgbClr val="000000">
                    <a:alpha val="43137"/>
                  </a:srgbClr>
                </a:outerShdw>
              </a:effectLst>
            </a:endParaRPr>
          </a:p>
        </p:txBody>
      </p:sp>
      <p:pic>
        <p:nvPicPr>
          <p:cNvPr id="6" name="Immagine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20346"/>
            <a:ext cx="3703750" cy="64103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638"/>
            <a:ext cx="7283152" cy="706090"/>
          </a:xfrm>
        </p:spPr>
        <p:txBody>
          <a:bodyPr>
            <a:noAutofit/>
          </a:bodyPr>
          <a:lstStyle/>
          <a:p>
            <a:pPr algn="l"/>
            <a:r>
              <a:rPr lang="en-US" sz="2800" b="1" dirty="0">
                <a:effectLst>
                  <a:outerShdw blurRad="38100" dist="38100" dir="2700000" algn="tl">
                    <a:srgbClr val="000000">
                      <a:alpha val="43137"/>
                    </a:srgbClr>
                  </a:outerShdw>
                </a:effectLst>
              </a:rPr>
              <a:t>PIC 24FJ64GB002 特性</a:t>
            </a:r>
            <a:br>
              <a:rPr lang="en-US" sz="2800" b="1" dirty="0">
                <a:effectLst>
                  <a:outerShdw blurRad="38100" dist="38100" dir="2700000" algn="tl">
                    <a:srgbClr val="000000">
                      <a:alpha val="43137"/>
                    </a:srgbClr>
                  </a:outerShdw>
                </a:effectLst>
              </a:rPr>
            </a:br>
            <a:r>
              <a:rPr lang="en-US" sz="2800" b="1" dirty="0">
                <a:effectLst>
                  <a:outerShdw blurRad="38100" dist="38100" dir="2700000" algn="tl">
                    <a:srgbClr val="000000">
                      <a:alpha val="43137"/>
                    </a:srgbClr>
                  </a:outerShdw>
                </a:effectLst>
              </a:rPr>
              <a:t>The PIC 24FJ64GB002 features</a:t>
            </a:r>
            <a:r>
              <a:rPr lang="en-US" sz="3200" b="1" dirty="0">
                <a:effectLst>
                  <a:outerShdw blurRad="38100" dist="38100" dir="2700000" algn="tl">
                    <a:srgbClr val="000000">
                      <a:alpha val="43137"/>
                    </a:srgbClr>
                  </a:outerShdw>
                </a:effectLst>
              </a:rPr>
              <a:t> </a:t>
            </a:r>
          </a:p>
        </p:txBody>
      </p:sp>
      <p:sp>
        <p:nvSpPr>
          <p:cNvPr id="3" name="CasellaDiTesto 2"/>
          <p:cNvSpPr txBox="1"/>
          <p:nvPr/>
        </p:nvSpPr>
        <p:spPr>
          <a:xfrm>
            <a:off x="639876" y="1041023"/>
            <a:ext cx="5544616" cy="5816977"/>
          </a:xfrm>
          <a:prstGeom prst="rect">
            <a:avLst/>
          </a:prstGeom>
          <a:noFill/>
        </p:spPr>
        <p:txBody>
          <a:bodyPr wrap="square" rtlCol="0">
            <a:spAutoFit/>
          </a:bodyPr>
          <a:lstStyle/>
          <a:p>
            <a:r>
              <a:rPr lang="en-US" sz="1200" dirty="0"/>
              <a:t>16 MIPS performance</a:t>
            </a:r>
          </a:p>
          <a:p>
            <a:r>
              <a:rPr lang="en-US" sz="1200" dirty="0"/>
              <a:t>16 x 16 Hardware Multiply, Single Cycle Execution</a:t>
            </a:r>
          </a:p>
          <a:p>
            <a:r>
              <a:rPr lang="en-US" sz="1200" dirty="0"/>
              <a:t>32-bit x 16-bit Hardware Divider</a:t>
            </a:r>
          </a:p>
          <a:p>
            <a:r>
              <a:rPr lang="en-US" sz="1200" dirty="0"/>
              <a:t>C Compiler Optimized Instruction Set</a:t>
            </a:r>
          </a:p>
          <a:p>
            <a:r>
              <a:rPr lang="en-US" sz="1200" dirty="0"/>
              <a:t>Internal oscillator support - 31 kHz to 8 MHz, up to 32 MHz with 4X PLL</a:t>
            </a:r>
          </a:p>
          <a:p>
            <a:r>
              <a:rPr lang="en-US" sz="1200" dirty="0"/>
              <a:t>On-chip LDO Voltage Regulator</a:t>
            </a:r>
          </a:p>
          <a:p>
            <a:r>
              <a:rPr lang="en-US" sz="1200" dirty="0"/>
              <a:t>JTAG Boundary Scan and Flash Memory Program Support</a:t>
            </a:r>
          </a:p>
          <a:p>
            <a:r>
              <a:rPr lang="en-US" sz="1200" dirty="0"/>
              <a:t>Fail-Safe Clock Monitor – allows safe shutdown if clock fails</a:t>
            </a:r>
          </a:p>
          <a:p>
            <a:r>
              <a:rPr lang="en-US" sz="1200" dirty="0"/>
              <a:t>Watchdog Timer with separate RC oscillator</a:t>
            </a:r>
          </a:p>
          <a:p>
            <a:r>
              <a:rPr lang="en-US" sz="1200" dirty="0" err="1"/>
              <a:t>eXtreme</a:t>
            </a:r>
            <a:r>
              <a:rPr lang="en-US" sz="1200" dirty="0"/>
              <a:t> Low Power Managed </a:t>
            </a:r>
            <a:r>
              <a:rPr lang="en-US" sz="1200" dirty="0" err="1"/>
              <a:t>ModesRun</a:t>
            </a:r>
            <a:r>
              <a:rPr lang="en-US" sz="1200" dirty="0"/>
              <a:t>, Idle and Sleep modes</a:t>
            </a:r>
          </a:p>
          <a:p>
            <a:r>
              <a:rPr lang="en-US" sz="1200" dirty="0"/>
              <a:t>Deep sleep mode for lowest current consumption</a:t>
            </a:r>
          </a:p>
          <a:p>
            <a:r>
              <a:rPr lang="en-US" sz="1200" dirty="0"/>
              <a:t>Multiple, Switchable Clock Modes for Optimum Performance and Power Management</a:t>
            </a:r>
          </a:p>
          <a:p>
            <a:r>
              <a:rPr lang="en-US" sz="1200" dirty="0"/>
              <a:t>10-bit ADC, 13 channels, 500k samples per second</a:t>
            </a:r>
          </a:p>
          <a:p>
            <a:r>
              <a:rPr lang="en-US" sz="1200" dirty="0"/>
              <a:t>3 Analog comparators</a:t>
            </a:r>
          </a:p>
          <a:p>
            <a:r>
              <a:rPr lang="en-US" sz="1200" dirty="0"/>
              <a:t>2 UART Modules with LIN and IrDA® support, 4 Deep FIFO</a:t>
            </a:r>
          </a:p>
          <a:p>
            <a:r>
              <a:rPr lang="en-US" sz="1200" dirty="0"/>
              <a:t>2 SPI ™ Modules with 8 Deep FIFO</a:t>
            </a:r>
          </a:p>
          <a:p>
            <a:r>
              <a:rPr lang="en-US" sz="1200" dirty="0"/>
              <a:t>2 I2C™ Modules with Master and Slave Modes</a:t>
            </a:r>
          </a:p>
          <a:p>
            <a:r>
              <a:rPr lang="en-US" sz="1200" dirty="0"/>
              <a:t>Five 16-bit Timer Modules</a:t>
            </a:r>
          </a:p>
          <a:p>
            <a:r>
              <a:rPr lang="en-US" sz="1200" dirty="0"/>
              <a:t>Up to 5 Input Capture and 5 Output Compare / </a:t>
            </a:r>
            <a:r>
              <a:rPr lang="en-US" sz="1200" dirty="0" err="1"/>
              <a:t>PWM,all</a:t>
            </a:r>
            <a:r>
              <a:rPr lang="en-US" sz="1200" dirty="0"/>
              <a:t> with dedicated timers</a:t>
            </a:r>
          </a:p>
          <a:p>
            <a:r>
              <a:rPr lang="en-US" sz="1200" dirty="0"/>
              <a:t>Hardware RTCC, Real-Time Clock Calendar with Alarms</a:t>
            </a:r>
          </a:p>
          <a:p>
            <a:r>
              <a:rPr lang="en-US" sz="1200" dirty="0"/>
              <a:t>PMP, Parallel Master Port, with 16 Address Lines, and 8/16-bit Data</a:t>
            </a:r>
          </a:p>
          <a:p>
            <a:r>
              <a:rPr lang="en-US" sz="1200" dirty="0"/>
              <a:t>Peripheral Pin Select for remapping digital peripherals to I/O</a:t>
            </a:r>
          </a:p>
          <a:p>
            <a:r>
              <a:rPr lang="en-US" sz="1200" dirty="0"/>
              <a:t>Charge Time Measurement Unit (CTMU) for capacitive touch interface</a:t>
            </a:r>
          </a:p>
          <a:p>
            <a:r>
              <a:rPr lang="en-US" sz="1200" dirty="0"/>
              <a:t>Universal Serial Bus Features</a:t>
            </a:r>
          </a:p>
          <a:p>
            <a:r>
              <a:rPr lang="en-US" sz="1200" dirty="0"/>
              <a:t>USB v2.0 On-the-Go compliant</a:t>
            </a:r>
          </a:p>
          <a:p>
            <a:r>
              <a:rPr lang="en-US" sz="1200" dirty="0"/>
              <a:t>Dual role capable, can act as either Host or Device</a:t>
            </a:r>
          </a:p>
          <a:p>
            <a:r>
              <a:rPr lang="en-US" sz="1200" dirty="0"/>
              <a:t>Low speed(1.5Mb/s) and full speed(12 Mb/s) operation in host mode</a:t>
            </a:r>
          </a:p>
          <a:p>
            <a:r>
              <a:rPr lang="en-US" sz="1200" dirty="0"/>
              <a:t>Full speed USB </a:t>
            </a:r>
            <a:r>
              <a:rPr lang="en-US" sz="1200" dirty="0" err="1"/>
              <a:t>operaton</a:t>
            </a:r>
            <a:r>
              <a:rPr lang="en-US" sz="1200" dirty="0"/>
              <a:t> in Device mode</a:t>
            </a:r>
          </a:p>
          <a:p>
            <a:r>
              <a:rPr lang="en-US" sz="1200" dirty="0"/>
              <a:t>Supports 32 endpoints</a:t>
            </a:r>
          </a:p>
          <a:p>
            <a:r>
              <a:rPr lang="en-US" sz="1200" dirty="0"/>
              <a:t>On-chip USB transceiver</a:t>
            </a:r>
          </a:p>
        </p:txBody>
      </p:sp>
      <p:pic>
        <p:nvPicPr>
          <p:cNvPr id="2" name="Immagine 1"/>
          <p:cNvPicPr>
            <a:picLocks noChangeAspect="1"/>
          </p:cNvPicPr>
          <p:nvPr/>
        </p:nvPicPr>
        <p:blipFill rotWithShape="1">
          <a:blip r:embed="rId2" cstate="email"/>
          <a:srcRect/>
          <a:stretch>
            <a:fillRect/>
          </a:stretch>
        </p:blipFill>
        <p:spPr>
          <a:xfrm rot="16200000">
            <a:off x="4314937" y="2888942"/>
            <a:ext cx="5760641" cy="1656181"/>
          </a:xfrm>
          <a:prstGeom prst="rect">
            <a:avLst/>
          </a:prstGeom>
        </p:spPr>
      </p:pic>
      <p:sp>
        <p:nvSpPr>
          <p:cNvPr id="5" name="Segnaposto piè di pagina 4"/>
          <p:cNvSpPr>
            <a:spLocks noGrp="1"/>
          </p:cNvSpPr>
          <p:nvPr>
            <p:ph type="ftr" sz="quarter" idx="11"/>
          </p:nvPr>
        </p:nvSpPr>
        <p:spPr/>
        <p:txBody>
          <a:bodyPr/>
          <a:lstStyle/>
          <a:p>
            <a:r>
              <a:rPr lang="it-IT" dirty="0" err="1"/>
              <a:t>iMakerbase</a:t>
            </a:r>
            <a:r>
              <a:rPr lang="it-IT" dirty="0"/>
              <a:t> -  Feb. 2022</a:t>
            </a:r>
          </a:p>
        </p:txBody>
      </p:sp>
      <p:sp>
        <p:nvSpPr>
          <p:cNvPr id="6" name="Segnaposto numero diapositiva 5"/>
          <p:cNvSpPr>
            <a:spLocks noGrp="1"/>
          </p:cNvSpPr>
          <p:nvPr>
            <p:ph type="sldNum" sz="quarter" idx="12"/>
          </p:nvPr>
        </p:nvSpPr>
        <p:spPr/>
        <p:txBody>
          <a:bodyPr/>
          <a:lstStyle/>
          <a:p>
            <a:fld id="{B007B441-5312-499D-93C3-6E37886527FA}" type="slidenum">
              <a:rPr lang="it-IT" smtClean="0"/>
              <a:t>10</a:t>
            </a:fld>
            <a:endParaRPr lang="it-IT"/>
          </a:p>
        </p:txBody>
      </p:sp>
      <p:pic>
        <p:nvPicPr>
          <p:cNvPr id="9" name="Immagin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0" name="Immagin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02715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4320480" cy="2278666"/>
          </a:xfrm>
        </p:spPr>
        <p:txBody>
          <a:bodyPr>
            <a:normAutofit fontScale="77500" lnSpcReduction="20000"/>
          </a:bodyPr>
          <a:lstStyle/>
          <a:p>
            <a:pPr marL="0" indent="0">
              <a:buNone/>
            </a:pPr>
            <a:r>
              <a:rPr lang="en-US" dirty="0"/>
              <a:t>In 2012 a group of experts in different sectors decided to share their experiences and skills generating the OPEN SOURCE THEREMINO system aimed at simplifying and sharing information</a:t>
            </a:r>
          </a:p>
          <a:p>
            <a:pPr marL="0" indent="0">
              <a:buNone/>
            </a:pPr>
            <a:r>
              <a:rPr lang="en-US" dirty="0"/>
              <a:t>The site </a:t>
            </a:r>
            <a:r>
              <a:rPr lang="en-US" dirty="0">
                <a:hlinkClick r:id="rId2" action="ppaction://hlinkfile"/>
              </a:rPr>
              <a:t>www.theremino.org</a:t>
            </a:r>
            <a:r>
              <a:rPr lang="en-US" dirty="0"/>
              <a:t> and the first version of the Theremino Master is born.</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11</a:t>
            </a:fld>
            <a:endParaRPr lang="it-IT"/>
          </a:p>
        </p:txBody>
      </p:sp>
      <p:sp>
        <p:nvSpPr>
          <p:cNvPr id="19" name="Segnaposto contenuto 5"/>
          <p:cNvSpPr>
            <a:spLocks noGrp="1"/>
          </p:cNvSpPr>
          <p:nvPr>
            <p:ph sz="half" idx="2"/>
          </p:nvPr>
        </p:nvSpPr>
        <p:spPr>
          <a:xfrm>
            <a:off x="302543" y="4082570"/>
            <a:ext cx="3559175" cy="1810643"/>
          </a:xfrm>
        </p:spPr>
        <p:txBody>
          <a:bodyPr>
            <a:normAutofit fontScale="77500" lnSpcReduction="20000"/>
          </a:bodyPr>
          <a:lstStyle/>
          <a:p>
            <a:pPr marL="0" indent="0">
              <a:buNone/>
            </a:pPr>
            <a:r>
              <a:rPr lang="en-US" altLang="zh-CN" dirty="0"/>
              <a:t>2012 </a:t>
            </a:r>
            <a:r>
              <a:rPr lang="zh-CN" altLang="en-US" dirty="0"/>
              <a:t>年，不同部门的一组专家决定分享他们的经验和技能，以创建旨在简化和共享信息的 </a:t>
            </a:r>
            <a:r>
              <a:rPr lang="en-US" altLang="zh-CN" dirty="0"/>
              <a:t>OPEN SOURCE THEREMINO </a:t>
            </a:r>
            <a:r>
              <a:rPr lang="zh-CN" altLang="en-US" dirty="0"/>
              <a:t>系统</a:t>
            </a:r>
          </a:p>
          <a:p>
            <a:pPr marL="0" indent="0">
              <a:buNone/>
            </a:pPr>
            <a:r>
              <a:rPr lang="zh-CN" altLang="en-US" dirty="0"/>
              <a:t>网站 </a:t>
            </a:r>
            <a:r>
              <a:rPr lang="en-US" altLang="zh-CN" dirty="0"/>
              <a:t>www.theremino.org </a:t>
            </a:r>
            <a:r>
              <a:rPr lang="zh-CN" altLang="en-US" dirty="0"/>
              <a:t>和 </a:t>
            </a:r>
            <a:r>
              <a:rPr lang="en-US" altLang="zh-CN" dirty="0"/>
              <a:t>Theremino </a:t>
            </a:r>
            <a:r>
              <a:rPr lang="zh-CN" altLang="en-US" dirty="0"/>
              <a:t>大师的第一个版本诞生了。</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Immagin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48064" y="1738283"/>
            <a:ext cx="3164382" cy="1561095"/>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14632" y="3861048"/>
            <a:ext cx="3222092" cy="1439201"/>
          </a:xfrm>
          <a:prstGeom prst="rect">
            <a:avLst/>
          </a:prstGeom>
        </p:spPr>
      </p:pic>
      <p:pic>
        <p:nvPicPr>
          <p:cNvPr id="11" name="Immagin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38579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a:effectLst>
                  <a:outerShdw blurRad="38100" dist="38100" dir="2700000" algn="tl">
                    <a:srgbClr val="000000">
                      <a:alpha val="43137"/>
                    </a:srgbClr>
                  </a:outerShdw>
                </a:effectLst>
              </a:rPr>
              <a:t>The Master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4320480" cy="2278666"/>
          </a:xfrm>
        </p:spPr>
        <p:txBody>
          <a:bodyPr>
            <a:normAutofit fontScale="85000" lnSpcReduction="20000"/>
          </a:bodyPr>
          <a:lstStyle/>
          <a:p>
            <a:pPr marL="0" indent="0">
              <a:buNone/>
            </a:pPr>
            <a:r>
              <a:rPr lang="en-US" dirty="0"/>
              <a:t>The first commercial version was the V3, later in 2016 the V5 version was released, stable able to manage 12 input and output pins.</a:t>
            </a:r>
          </a:p>
          <a:p>
            <a:pPr marL="0" indent="0">
              <a:buNone/>
            </a:pPr>
            <a:r>
              <a:rPr lang="en-US" dirty="0"/>
              <a:t>The wiring diagram and the firmware and Gerber files are freely downloadable from the website </a:t>
            </a:r>
            <a:r>
              <a:rPr lang="en-US" dirty="0">
                <a:hlinkClick r:id="rId2"/>
              </a:rPr>
              <a:t>www.theremino.org</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a:t>
            </a:r>
            <a:r>
              <a:rPr lang="it-IT" dirty="0" smtClean="0"/>
              <a:t>2022</a:t>
            </a:r>
            <a:endParaRPr lang="it-IT"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12</a:t>
            </a:fld>
            <a:endParaRPr lang="it-IT"/>
          </a:p>
        </p:txBody>
      </p:sp>
      <p:sp>
        <p:nvSpPr>
          <p:cNvPr id="19" name="Segnaposto contenuto 5"/>
          <p:cNvSpPr>
            <a:spLocks noGrp="1"/>
          </p:cNvSpPr>
          <p:nvPr>
            <p:ph sz="half" idx="2"/>
          </p:nvPr>
        </p:nvSpPr>
        <p:spPr>
          <a:xfrm>
            <a:off x="302543" y="4082570"/>
            <a:ext cx="3559175" cy="1810643"/>
          </a:xfrm>
        </p:spPr>
        <p:txBody>
          <a:bodyPr>
            <a:normAutofit fontScale="77500" lnSpcReduction="20000"/>
          </a:bodyPr>
          <a:lstStyle/>
          <a:p>
            <a:pPr marL="0" indent="0">
              <a:buNone/>
            </a:pPr>
            <a:r>
              <a:rPr lang="zh-CN" altLang="en-US" dirty="0"/>
              <a:t>第一个商业版本是 </a:t>
            </a:r>
            <a:r>
              <a:rPr lang="en-US" altLang="zh-CN" dirty="0"/>
              <a:t>V3</a:t>
            </a:r>
            <a:r>
              <a:rPr lang="zh-CN" altLang="en-US" dirty="0"/>
              <a:t>，</a:t>
            </a:r>
            <a:r>
              <a:rPr lang="en-US" altLang="zh-CN" dirty="0"/>
              <a:t>2016 </a:t>
            </a:r>
            <a:r>
              <a:rPr lang="zh-CN" altLang="en-US" dirty="0"/>
              <a:t>年晚些时候发布了 </a:t>
            </a:r>
            <a:r>
              <a:rPr lang="en-US" altLang="zh-CN" dirty="0"/>
              <a:t>V5 </a:t>
            </a:r>
            <a:r>
              <a:rPr lang="zh-CN" altLang="en-US" dirty="0"/>
              <a:t>版本，稳定可以管理 </a:t>
            </a:r>
            <a:r>
              <a:rPr lang="en-US" altLang="zh-CN" dirty="0"/>
              <a:t>12 </a:t>
            </a:r>
            <a:r>
              <a:rPr lang="zh-CN" altLang="en-US" dirty="0"/>
              <a:t>个输入和输出引脚。</a:t>
            </a:r>
          </a:p>
          <a:p>
            <a:pPr marL="0" indent="0">
              <a:buNone/>
            </a:pPr>
            <a:r>
              <a:rPr lang="zh-CN" altLang="en-US" dirty="0"/>
              <a:t>接线图和固件和 </a:t>
            </a:r>
            <a:r>
              <a:rPr lang="en-US" altLang="zh-CN" dirty="0"/>
              <a:t>Gerber </a:t>
            </a:r>
            <a:r>
              <a:rPr lang="zh-CN" altLang="en-US" dirty="0"/>
              <a:t>文件可从网站 </a:t>
            </a:r>
            <a:r>
              <a:rPr lang="en-US" altLang="zh-CN" dirty="0"/>
              <a:t>www.theremino.org </a:t>
            </a:r>
            <a:r>
              <a:rPr lang="zh-CN" altLang="en-US" dirty="0"/>
              <a:t>免费下载</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170" name="Picture 2" descr="File:Theremino Master Modul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21715" y="1310968"/>
            <a:ext cx="3491606" cy="2238993"/>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200000">
            <a:off x="5672466" y="3029774"/>
            <a:ext cx="2074909" cy="3564762"/>
          </a:xfrm>
          <a:prstGeom prst="rect">
            <a:avLst/>
          </a:prstGeom>
        </p:spPr>
      </p:pic>
      <p:pic>
        <p:nvPicPr>
          <p:cNvPr id="11" name="Immagin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61203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a:effectLst>
                  <a:outerShdw blurRad="38100" dist="38100" dir="2700000" algn="tl">
                    <a:srgbClr val="000000">
                      <a:alpha val="43137"/>
                    </a:srgbClr>
                  </a:outerShdw>
                </a:effectLst>
              </a:rPr>
              <a:t>The SLOTS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93675" y="1119972"/>
            <a:ext cx="5688632" cy="2962598"/>
          </a:xfrm>
        </p:spPr>
        <p:txBody>
          <a:bodyPr>
            <a:normAutofit fontScale="62500" lnSpcReduction="20000"/>
          </a:bodyPr>
          <a:lstStyle/>
          <a:p>
            <a:pPr marL="0" indent="0">
              <a:buNone/>
            </a:pPr>
            <a:r>
              <a:rPr lang="en-US" dirty="0"/>
              <a:t>The resolution of the hardware interface is only half of the need to connect sensors and actuators.</a:t>
            </a:r>
          </a:p>
          <a:p>
            <a:pPr marL="0" indent="0">
              <a:buNone/>
            </a:pPr>
            <a:r>
              <a:rPr lang="en-US" dirty="0"/>
              <a:t>Using the standard USB protocol, once again, the difficulties were enormous.</a:t>
            </a:r>
          </a:p>
          <a:p>
            <a:pPr marL="0" indent="0">
              <a:buNone/>
            </a:pPr>
            <a:r>
              <a:rPr lang="en-US" dirty="0"/>
              <a:t>The theremino team decides to rewrite the USB </a:t>
            </a:r>
            <a:r>
              <a:rPr lang="en-US" dirty="0" smtClean="0"/>
              <a:t>protocol</a:t>
            </a:r>
            <a:r>
              <a:rPr lang="en-US" dirty="0"/>
              <a:t>, introducing the concept of slot.</a:t>
            </a:r>
          </a:p>
          <a:p>
            <a:pPr marL="0" indent="0">
              <a:buNone/>
            </a:pPr>
            <a:r>
              <a:rPr lang="en-US" dirty="0"/>
              <a:t>A "slot" is a simple container  for a number or text like the slot machine .</a:t>
            </a:r>
          </a:p>
          <a:p>
            <a:pPr marL="0" indent="0">
              <a:buNone/>
            </a:pPr>
            <a:r>
              <a:rPr lang="en-US" dirty="0"/>
              <a:t>There are 1000 slots to read and 1000 to write which are continuously exchanged between Windows and the Master.</a:t>
            </a:r>
          </a:p>
          <a:p>
            <a:pPr marL="0" indent="0">
              <a:buNone/>
            </a:pPr>
            <a:r>
              <a:rPr lang="en-US" dirty="0"/>
              <a:t>There are only two instructions for manipulating slots:</a:t>
            </a:r>
          </a:p>
          <a:p>
            <a:pPr marL="0" indent="0">
              <a:buNone/>
            </a:pPr>
            <a:r>
              <a:rPr lang="en-US" dirty="0"/>
              <a:t>variable = Slot (</a:t>
            </a:r>
            <a:r>
              <a:rPr lang="en-US" dirty="0" err="1"/>
              <a:t>nn</a:t>
            </a:r>
            <a:r>
              <a:rPr lang="en-US" dirty="0"/>
              <a:t>)</a:t>
            </a:r>
          </a:p>
          <a:p>
            <a:pPr marL="0" indent="0">
              <a:buNone/>
            </a:pPr>
            <a:r>
              <a:rPr lang="en-US" dirty="0"/>
              <a:t>Slot (</a:t>
            </a:r>
            <a:r>
              <a:rPr lang="en-US" dirty="0" err="1"/>
              <a:t>nn</a:t>
            </a:r>
            <a:r>
              <a:rPr lang="en-US" dirty="0"/>
              <a:t>) = variable</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13</a:t>
            </a:fld>
            <a:endParaRPr lang="it-IT" dirty="0"/>
          </a:p>
        </p:txBody>
      </p:sp>
      <p:sp>
        <p:nvSpPr>
          <p:cNvPr id="19" name="Segnaposto contenuto 5"/>
          <p:cNvSpPr>
            <a:spLocks noGrp="1"/>
          </p:cNvSpPr>
          <p:nvPr>
            <p:ph sz="half" idx="2"/>
          </p:nvPr>
        </p:nvSpPr>
        <p:spPr>
          <a:xfrm>
            <a:off x="302543" y="4082570"/>
            <a:ext cx="5061545" cy="1810643"/>
          </a:xfrm>
        </p:spPr>
        <p:txBody>
          <a:bodyPr>
            <a:normAutofit fontScale="55000" lnSpcReduction="20000"/>
          </a:bodyPr>
          <a:lstStyle/>
          <a:p>
            <a:pPr marL="0" indent="0">
              <a:buNone/>
            </a:pPr>
            <a:r>
              <a:rPr lang="zh-CN" altLang="en-US" dirty="0"/>
              <a:t>硬件接口的分辨率只有连接传感器和执行器所需的一半。</a:t>
            </a:r>
          </a:p>
          <a:p>
            <a:pPr marL="0" indent="0">
              <a:buNone/>
            </a:pPr>
            <a:r>
              <a:rPr lang="zh-CN" altLang="en-US" dirty="0"/>
              <a:t>再次使用标准 </a:t>
            </a:r>
            <a:r>
              <a:rPr lang="en-US" altLang="zh-CN" dirty="0"/>
              <a:t>USB </a:t>
            </a:r>
            <a:r>
              <a:rPr lang="zh-CN" altLang="en-US" dirty="0"/>
              <a:t>协议，困难是巨大的。</a:t>
            </a:r>
          </a:p>
          <a:p>
            <a:pPr marL="0" indent="0">
              <a:buNone/>
            </a:pPr>
            <a:r>
              <a:rPr lang="en-US" altLang="zh-CN" dirty="0"/>
              <a:t>Theremino </a:t>
            </a:r>
            <a:r>
              <a:rPr lang="zh-CN" altLang="en-US" dirty="0"/>
              <a:t>团队决定重写 </a:t>
            </a:r>
            <a:r>
              <a:rPr lang="en-US" altLang="zh-CN" dirty="0"/>
              <a:t>USB </a:t>
            </a:r>
            <a:r>
              <a:rPr lang="zh-CN" altLang="en-US" dirty="0"/>
              <a:t>协议</a:t>
            </a:r>
            <a:r>
              <a:rPr lang="en-US" altLang="zh-CN" dirty="0"/>
              <a:t>, </a:t>
            </a:r>
            <a:r>
              <a:rPr lang="zh-CN" altLang="en-US" dirty="0"/>
              <a:t>引入插槽的概念。</a:t>
            </a:r>
          </a:p>
          <a:p>
            <a:pPr marL="0" indent="0">
              <a:buNone/>
            </a:pPr>
            <a:r>
              <a:rPr lang="zh-CN" altLang="en-US" dirty="0"/>
              <a:t>“老虎机”是数字或文本的简单容器，例如老虎机。</a:t>
            </a:r>
          </a:p>
          <a:p>
            <a:pPr marL="0" indent="0">
              <a:buNone/>
            </a:pPr>
            <a:r>
              <a:rPr lang="zh-CN" altLang="en-US" dirty="0"/>
              <a:t>有 </a:t>
            </a:r>
            <a:r>
              <a:rPr lang="en-US" altLang="zh-CN" dirty="0"/>
              <a:t>1000 </a:t>
            </a:r>
            <a:r>
              <a:rPr lang="zh-CN" altLang="en-US" dirty="0"/>
              <a:t>个可读取的插槽和 </a:t>
            </a:r>
            <a:r>
              <a:rPr lang="en-US" altLang="zh-CN" dirty="0"/>
              <a:t>1000 </a:t>
            </a:r>
            <a:r>
              <a:rPr lang="zh-CN" altLang="en-US" dirty="0"/>
              <a:t>个可写入的插槽，它们在 </a:t>
            </a:r>
            <a:r>
              <a:rPr lang="en-US" altLang="zh-CN" dirty="0"/>
              <a:t>Windows </a:t>
            </a:r>
            <a:r>
              <a:rPr lang="zh-CN" altLang="en-US" dirty="0"/>
              <a:t>和 </a:t>
            </a:r>
            <a:r>
              <a:rPr lang="en-US" altLang="zh-CN" dirty="0"/>
              <a:t>Master </a:t>
            </a:r>
            <a:r>
              <a:rPr lang="zh-CN" altLang="en-US" dirty="0"/>
              <a:t>之间不断交换。</a:t>
            </a:r>
          </a:p>
          <a:p>
            <a:pPr marL="0" indent="0">
              <a:buNone/>
            </a:pPr>
            <a:r>
              <a:rPr lang="zh-CN" altLang="en-US" dirty="0"/>
              <a:t>操作槽只有两条指令：</a:t>
            </a:r>
          </a:p>
          <a:p>
            <a:pPr marL="0" indent="0">
              <a:buNone/>
            </a:pPr>
            <a:r>
              <a:rPr lang="zh-CN" altLang="en-US" dirty="0"/>
              <a:t>变量 </a:t>
            </a:r>
            <a:r>
              <a:rPr lang="en-US" altLang="zh-CN" dirty="0"/>
              <a:t>= </a:t>
            </a:r>
            <a:r>
              <a:rPr lang="zh-CN" altLang="en-US" dirty="0"/>
              <a:t>插槽 </a:t>
            </a:r>
            <a:r>
              <a:rPr lang="en-US" altLang="zh-CN" dirty="0"/>
              <a:t>(</a:t>
            </a:r>
            <a:r>
              <a:rPr lang="en-US" altLang="zh-CN" dirty="0" err="1"/>
              <a:t>nn</a:t>
            </a:r>
            <a:r>
              <a:rPr lang="en-US" altLang="zh-CN" dirty="0"/>
              <a:t>)</a:t>
            </a:r>
          </a:p>
          <a:p>
            <a:pPr marL="0" indent="0">
              <a:buNone/>
            </a:pPr>
            <a:r>
              <a:rPr lang="zh-CN" altLang="en-US" dirty="0"/>
              <a:t>插槽 </a:t>
            </a:r>
            <a:r>
              <a:rPr lang="en-US" altLang="zh-CN" dirty="0"/>
              <a:t>(</a:t>
            </a:r>
            <a:r>
              <a:rPr lang="en-US" altLang="zh-CN" dirty="0" err="1"/>
              <a:t>nn</a:t>
            </a:r>
            <a:r>
              <a:rPr lang="en-US" altLang="zh-CN" dirty="0"/>
              <a:t>) = </a:t>
            </a:r>
            <a:r>
              <a:rPr lang="zh-CN" altLang="en-US" dirty="0"/>
              <a:t>变量</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Immagin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939322" y="1844824"/>
            <a:ext cx="2881149" cy="4282374"/>
          </a:xfrm>
          <a:prstGeom prst="rect">
            <a:avLst/>
          </a:prstGeom>
        </p:spPr>
      </p:pic>
      <p:pic>
        <p:nvPicPr>
          <p:cNvPr id="10" name="Immagin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86338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7504" y="274638"/>
            <a:ext cx="8424936" cy="706090"/>
          </a:xfrm>
        </p:spPr>
        <p:txBody>
          <a:bodyPr>
            <a:noAutofit/>
          </a:bodyPr>
          <a:lstStyle/>
          <a:p>
            <a:pPr algn="l"/>
            <a:r>
              <a:rPr lang="en-US" sz="2800" b="1" dirty="0">
                <a:effectLst>
                  <a:outerShdw blurRad="38100" dist="38100" dir="2700000" algn="tl">
                    <a:srgbClr val="000000">
                      <a:alpha val="43137"/>
                    </a:srgbClr>
                  </a:outerShdw>
                </a:effectLst>
              </a:rPr>
              <a:t>The software modules: The “HAL”</a:t>
            </a:r>
          </a:p>
        </p:txBody>
      </p:sp>
      <p:sp>
        <p:nvSpPr>
          <p:cNvPr id="3" name="Segnaposto piè di pagina 2"/>
          <p:cNvSpPr>
            <a:spLocks noGrp="1"/>
          </p:cNvSpPr>
          <p:nvPr>
            <p:ph type="ftr" sz="quarter" idx="11"/>
          </p:nvPr>
        </p:nvSpPr>
        <p:spPr/>
        <p:txBody>
          <a:bodyPr/>
          <a:lstStyle/>
          <a:p>
            <a:r>
              <a:rPr lang="it-IT" dirty="0" err="1"/>
              <a:t>iMakerbase</a:t>
            </a:r>
            <a:r>
              <a:rPr lang="it-IT" dirty="0"/>
              <a:t> -  Feb. 2022</a:t>
            </a:r>
          </a:p>
        </p:txBody>
      </p:sp>
      <p:sp>
        <p:nvSpPr>
          <p:cNvPr id="5" name="Segnaposto numero diapositiva 4"/>
          <p:cNvSpPr>
            <a:spLocks noGrp="1"/>
          </p:cNvSpPr>
          <p:nvPr>
            <p:ph type="sldNum" sz="quarter" idx="12"/>
          </p:nvPr>
        </p:nvSpPr>
        <p:spPr/>
        <p:txBody>
          <a:bodyPr/>
          <a:lstStyle/>
          <a:p>
            <a:fld id="{B007B441-5312-499D-93C3-6E37886527FA}" type="slidenum">
              <a:rPr lang="it-IT" smtClean="0"/>
              <a:t>14</a:t>
            </a:fld>
            <a:endParaRPr lang="it-IT"/>
          </a:p>
        </p:txBody>
      </p:sp>
      <p:sp>
        <p:nvSpPr>
          <p:cNvPr id="10" name="CasellaDiTesto 9"/>
          <p:cNvSpPr txBox="1"/>
          <p:nvPr/>
        </p:nvSpPr>
        <p:spPr>
          <a:xfrm>
            <a:off x="115288" y="1199640"/>
            <a:ext cx="3520608" cy="2862322"/>
          </a:xfrm>
          <a:prstGeom prst="rect">
            <a:avLst/>
          </a:prstGeom>
          <a:noFill/>
        </p:spPr>
        <p:txBody>
          <a:bodyPr wrap="square" rtlCol="0">
            <a:spAutoFit/>
          </a:bodyPr>
          <a:lstStyle/>
          <a:p>
            <a:r>
              <a:rPr lang="en-US" dirty="0"/>
              <a:t>The HAL (Hardware Abstraction Layer) module takes care of electrical interfacing and signal processing functions in collaboration with the Master, as well as communication with the PC via USB in HID mode and with external components. It typically transfers over 700 frames per second over USB 2.0.</a:t>
            </a:r>
          </a:p>
        </p:txBody>
      </p:sp>
      <p:sp>
        <p:nvSpPr>
          <p:cNvPr id="8" name="CasellaDiTesto 7"/>
          <p:cNvSpPr txBox="1"/>
          <p:nvPr/>
        </p:nvSpPr>
        <p:spPr>
          <a:xfrm>
            <a:off x="115288" y="4509120"/>
            <a:ext cx="3636404" cy="1477328"/>
          </a:xfrm>
          <a:prstGeom prst="rect">
            <a:avLst/>
          </a:prstGeom>
          <a:noFill/>
        </p:spPr>
        <p:txBody>
          <a:bodyPr wrap="square" rtlCol="0">
            <a:spAutoFit/>
          </a:bodyPr>
          <a:lstStyle/>
          <a:p>
            <a:r>
              <a:rPr lang="en-US" altLang="zh-CN" dirty="0"/>
              <a:t>HAL</a:t>
            </a:r>
            <a:r>
              <a:rPr lang="zh-CN" altLang="en-US" dirty="0"/>
              <a:t>（硬件抽象层）模块负责与主站协作的电气接口和信号处理功能，以及通过 </a:t>
            </a:r>
            <a:r>
              <a:rPr lang="en-US" altLang="zh-CN" dirty="0"/>
              <a:t>HID </a:t>
            </a:r>
            <a:r>
              <a:rPr lang="zh-CN" altLang="en-US" dirty="0"/>
              <a:t>模式下的 </a:t>
            </a:r>
            <a:r>
              <a:rPr lang="en-US" altLang="zh-CN" dirty="0"/>
              <a:t>USB </a:t>
            </a:r>
            <a:r>
              <a:rPr lang="zh-CN" altLang="en-US" dirty="0"/>
              <a:t>和外部组件与 </a:t>
            </a:r>
            <a:r>
              <a:rPr lang="en-US" altLang="zh-CN" dirty="0"/>
              <a:t>PC </a:t>
            </a:r>
            <a:r>
              <a:rPr lang="zh-CN" altLang="en-US" dirty="0"/>
              <a:t>进行通信。 它通常通过 </a:t>
            </a:r>
            <a:r>
              <a:rPr lang="en-US" altLang="zh-CN" dirty="0"/>
              <a:t>USB 2.0 </a:t>
            </a:r>
            <a:r>
              <a:rPr lang="zh-CN" altLang="en-US" dirty="0"/>
              <a:t>每秒传输超过 </a:t>
            </a:r>
            <a:r>
              <a:rPr lang="en-US" altLang="zh-CN" dirty="0"/>
              <a:t>700 </a:t>
            </a:r>
            <a:r>
              <a:rPr lang="zh-CN" altLang="en-US" dirty="0"/>
              <a:t>帧。</a:t>
            </a:r>
            <a:endParaRPr lang="en-US" dirty="0"/>
          </a:p>
        </p:txBody>
      </p:sp>
      <p:pic>
        <p:nvPicPr>
          <p:cNvPr id="9" name="Immagin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2" name="Immagine 1"/>
          <p:cNvPicPr>
            <a:picLocks noChangeAspect="1"/>
          </p:cNvPicPr>
          <p:nvPr/>
        </p:nvPicPr>
        <p:blipFill>
          <a:blip r:embed="rId4"/>
          <a:stretch>
            <a:fillRect/>
          </a:stretch>
        </p:blipFill>
        <p:spPr>
          <a:xfrm>
            <a:off x="3751692" y="1282628"/>
            <a:ext cx="5377418" cy="409058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7504" y="274638"/>
            <a:ext cx="8424936" cy="706090"/>
          </a:xfrm>
        </p:spPr>
        <p:txBody>
          <a:bodyPr>
            <a:noAutofit/>
          </a:bodyPr>
          <a:lstStyle/>
          <a:p>
            <a:pPr algn="l"/>
            <a:r>
              <a:rPr lang="en-US" sz="2800" b="1" dirty="0">
                <a:effectLst>
                  <a:outerShdw blurRad="38100" dist="38100" dir="2700000" algn="tl">
                    <a:srgbClr val="000000">
                      <a:alpha val="43137"/>
                    </a:srgbClr>
                  </a:outerShdw>
                </a:effectLst>
              </a:rPr>
              <a:t>The easy configuration of the I/O pins</a:t>
            </a:r>
          </a:p>
        </p:txBody>
      </p:sp>
      <p:sp>
        <p:nvSpPr>
          <p:cNvPr id="5" name="Segnaposto numero diapositiva 4"/>
          <p:cNvSpPr>
            <a:spLocks noGrp="1"/>
          </p:cNvSpPr>
          <p:nvPr>
            <p:ph type="sldNum" sz="quarter" idx="12"/>
          </p:nvPr>
        </p:nvSpPr>
        <p:spPr/>
        <p:txBody>
          <a:bodyPr/>
          <a:lstStyle/>
          <a:p>
            <a:fld id="{B007B441-5312-499D-93C3-6E37886527FA}" type="slidenum">
              <a:rPr lang="it-IT" smtClean="0"/>
              <a:t>15</a:t>
            </a:fld>
            <a:endParaRPr lang="it-IT"/>
          </a:p>
        </p:txBody>
      </p:sp>
      <p:sp>
        <p:nvSpPr>
          <p:cNvPr id="10" name="CasellaDiTesto 9"/>
          <p:cNvSpPr txBox="1"/>
          <p:nvPr/>
        </p:nvSpPr>
        <p:spPr>
          <a:xfrm>
            <a:off x="115288" y="1199640"/>
            <a:ext cx="4212468" cy="3139321"/>
          </a:xfrm>
          <a:prstGeom prst="rect">
            <a:avLst/>
          </a:prstGeom>
          <a:noFill/>
        </p:spPr>
        <p:txBody>
          <a:bodyPr wrap="square" rtlCol="0">
            <a:spAutoFit/>
          </a:bodyPr>
          <a:lstStyle/>
          <a:p>
            <a:r>
              <a:rPr lang="en-US" dirty="0"/>
              <a:t>The software module called HAL (Hardware Abstraction Layer) allows in a simplified way to assign the hardware functions to the external pins and to set their parameters. Currently there are 26 possible configurations, and each configuration can have a specific set up. For example, for the stepper motor we have the maximum speed, the acceleration and the steps per millimeter and the direction of rotation.</a:t>
            </a:r>
          </a:p>
        </p:txBody>
      </p:sp>
      <p:sp>
        <p:nvSpPr>
          <p:cNvPr id="8" name="CasellaDiTesto 7"/>
          <p:cNvSpPr txBox="1"/>
          <p:nvPr/>
        </p:nvSpPr>
        <p:spPr>
          <a:xfrm>
            <a:off x="90136" y="4747491"/>
            <a:ext cx="5129936" cy="1477328"/>
          </a:xfrm>
          <a:prstGeom prst="rect">
            <a:avLst/>
          </a:prstGeom>
          <a:noFill/>
        </p:spPr>
        <p:txBody>
          <a:bodyPr wrap="square" rtlCol="0">
            <a:spAutoFit/>
          </a:bodyPr>
          <a:lstStyle/>
          <a:p>
            <a:r>
              <a:rPr lang="zh-CN" altLang="en-US" dirty="0"/>
              <a:t>称为 </a:t>
            </a:r>
            <a:r>
              <a:rPr lang="en-US" altLang="zh-CN" dirty="0"/>
              <a:t>HAL</a:t>
            </a:r>
            <a:r>
              <a:rPr lang="zh-CN" altLang="en-US" dirty="0"/>
              <a:t>（硬件抽象层）的软件模块允许以简化的方式将硬件功能分配给外部引脚并设置它们的参数。 目前有 </a:t>
            </a:r>
            <a:r>
              <a:rPr lang="en-US" altLang="zh-CN" dirty="0"/>
              <a:t>26 </a:t>
            </a:r>
            <a:r>
              <a:rPr lang="zh-CN" altLang="en-US" dirty="0"/>
              <a:t>种可能的配置，每种配置都可以有特定的设置。 例如，对于步进电机，我们有最大速度、加速度和每毫米的步数以及旋转方向。</a:t>
            </a:r>
            <a:endParaRPr lang="en-US" dirty="0"/>
          </a:p>
        </p:txBody>
      </p:sp>
      <p:pic>
        <p:nvPicPr>
          <p:cNvPr id="7" name="Immagine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38126" y="869604"/>
            <a:ext cx="4824536" cy="5403461"/>
          </a:xfrm>
          <a:prstGeom prst="rect">
            <a:avLst/>
          </a:prstGeom>
        </p:spPr>
      </p:pic>
      <p:pic>
        <p:nvPicPr>
          <p:cNvPr id="9" name="Immagin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68601" y="3396786"/>
            <a:ext cx="1695687" cy="3324689"/>
          </a:xfrm>
          <a:prstGeom prst="rect">
            <a:avLst/>
          </a:prstGeom>
          <a:ln>
            <a:noFill/>
          </a:ln>
          <a:effectLst>
            <a:outerShdw blurRad="292100" dist="139700" dir="2700000" algn="tl" rotWithShape="0">
              <a:srgbClr val="333333">
                <a:alpha val="65000"/>
              </a:srgbClr>
            </a:outerShdw>
          </a:effectLst>
        </p:spPr>
      </p:pic>
      <p:sp>
        <p:nvSpPr>
          <p:cNvPr id="13" name="Freccia a destra rientrata 12"/>
          <p:cNvSpPr/>
          <p:nvPr/>
        </p:nvSpPr>
        <p:spPr>
          <a:xfrm rot="8142351">
            <a:off x="8444525" y="3431907"/>
            <a:ext cx="673770" cy="11490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ccia a destra rientrata 13"/>
          <p:cNvSpPr/>
          <p:nvPr/>
        </p:nvSpPr>
        <p:spPr>
          <a:xfrm rot="8142351">
            <a:off x="6546152" y="4281508"/>
            <a:ext cx="673770" cy="114905"/>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magin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5" name="Immagine 1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19032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7504" y="274638"/>
            <a:ext cx="8424936" cy="706090"/>
          </a:xfrm>
        </p:spPr>
        <p:txBody>
          <a:bodyPr>
            <a:noAutofit/>
          </a:bodyPr>
          <a:lstStyle/>
          <a:p>
            <a:pPr algn="l"/>
            <a:r>
              <a:rPr lang="en-US" sz="2800" b="1" dirty="0">
                <a:effectLst>
                  <a:outerShdw blurRad="38100" dist="38100" dir="2700000" algn="tl">
                    <a:srgbClr val="000000">
                      <a:alpha val="43137"/>
                    </a:srgbClr>
                  </a:outerShdw>
                </a:effectLst>
              </a:rPr>
              <a:t>The software modules: The “Slot Viewer”</a:t>
            </a:r>
          </a:p>
        </p:txBody>
      </p:sp>
      <p:sp>
        <p:nvSpPr>
          <p:cNvPr id="3" name="Segnaposto piè di pagina 2"/>
          <p:cNvSpPr>
            <a:spLocks noGrp="1"/>
          </p:cNvSpPr>
          <p:nvPr>
            <p:ph type="ftr" sz="quarter" idx="11"/>
          </p:nvPr>
        </p:nvSpPr>
        <p:spPr/>
        <p:txBody>
          <a:bodyPr/>
          <a:lstStyle/>
          <a:p>
            <a:r>
              <a:rPr lang="it-IT" dirty="0" err="1"/>
              <a:t>iMakerbase</a:t>
            </a:r>
            <a:r>
              <a:rPr lang="it-IT" dirty="0"/>
              <a:t> -  Feb. 2022</a:t>
            </a:r>
          </a:p>
        </p:txBody>
      </p:sp>
      <p:sp>
        <p:nvSpPr>
          <p:cNvPr id="5" name="Segnaposto numero diapositiva 4"/>
          <p:cNvSpPr>
            <a:spLocks noGrp="1"/>
          </p:cNvSpPr>
          <p:nvPr>
            <p:ph type="sldNum" sz="quarter" idx="12"/>
          </p:nvPr>
        </p:nvSpPr>
        <p:spPr/>
        <p:txBody>
          <a:bodyPr/>
          <a:lstStyle/>
          <a:p>
            <a:fld id="{B007B441-5312-499D-93C3-6E37886527FA}" type="slidenum">
              <a:rPr lang="it-IT" smtClean="0"/>
              <a:t>16</a:t>
            </a:fld>
            <a:endParaRPr lang="it-IT"/>
          </a:p>
        </p:txBody>
      </p:sp>
      <p:sp>
        <p:nvSpPr>
          <p:cNvPr id="10" name="CasellaDiTesto 9"/>
          <p:cNvSpPr txBox="1"/>
          <p:nvPr/>
        </p:nvSpPr>
        <p:spPr>
          <a:xfrm>
            <a:off x="323528" y="1196752"/>
            <a:ext cx="4824536" cy="2031325"/>
          </a:xfrm>
          <a:prstGeom prst="rect">
            <a:avLst/>
          </a:prstGeom>
          <a:noFill/>
        </p:spPr>
        <p:txBody>
          <a:bodyPr wrap="square" rtlCol="0">
            <a:spAutoFit/>
          </a:bodyPr>
          <a:lstStyle/>
          <a:p>
            <a:r>
              <a:rPr lang="en-US" dirty="0"/>
              <a:t>The "</a:t>
            </a:r>
            <a:r>
              <a:rPr lang="en-US" dirty="0" err="1"/>
              <a:t>SlotViewer</a:t>
            </a:r>
            <a:r>
              <a:rPr lang="en-US" dirty="0"/>
              <a:t>" module allows you to view the status of the slots in real time.</a:t>
            </a:r>
          </a:p>
          <a:p>
            <a:r>
              <a:rPr lang="en-US" dirty="0"/>
              <a:t>Slots are a simplified version of the communication between the HAL module and the applications in a Windows environment.</a:t>
            </a:r>
          </a:p>
          <a:p>
            <a:r>
              <a:rPr lang="en-US" dirty="0"/>
              <a:t>Through this module it is possible to intervene in real time on the contents of the slots.</a:t>
            </a:r>
            <a:endParaRPr lang="en-US" sz="2600" b="1" dirty="0">
              <a:solidFill>
                <a:srgbClr val="FF0000"/>
              </a:solidFill>
            </a:endParaRPr>
          </a:p>
        </p:txBody>
      </p:sp>
      <p:sp>
        <p:nvSpPr>
          <p:cNvPr id="8" name="CasellaDiTesto 7"/>
          <p:cNvSpPr txBox="1"/>
          <p:nvPr/>
        </p:nvSpPr>
        <p:spPr>
          <a:xfrm>
            <a:off x="319480" y="3755879"/>
            <a:ext cx="5168900" cy="1200329"/>
          </a:xfrm>
          <a:prstGeom prst="rect">
            <a:avLst/>
          </a:prstGeom>
          <a:noFill/>
        </p:spPr>
        <p:txBody>
          <a:bodyPr wrap="square" rtlCol="0">
            <a:spAutoFit/>
          </a:bodyPr>
          <a:lstStyle/>
          <a:p>
            <a:r>
              <a:rPr lang="zh-CN" altLang="en-US" dirty="0"/>
              <a:t>“</a:t>
            </a:r>
            <a:r>
              <a:rPr lang="en-US" altLang="zh-CN" dirty="0" err="1"/>
              <a:t>SlotViewer</a:t>
            </a:r>
            <a:r>
              <a:rPr lang="en-US" altLang="zh-CN" dirty="0"/>
              <a:t>”</a:t>
            </a:r>
            <a:r>
              <a:rPr lang="zh-CN" altLang="en-US" dirty="0"/>
              <a:t>模块可让您实时查看插槽状态。</a:t>
            </a:r>
          </a:p>
          <a:p>
            <a:r>
              <a:rPr lang="zh-CN" altLang="en-US" dirty="0"/>
              <a:t>插槽是 </a:t>
            </a:r>
            <a:r>
              <a:rPr lang="en-US" altLang="zh-CN" dirty="0"/>
              <a:t>HAL </a:t>
            </a:r>
            <a:r>
              <a:rPr lang="zh-CN" altLang="en-US" dirty="0"/>
              <a:t>模块与 </a:t>
            </a:r>
            <a:r>
              <a:rPr lang="en-US" altLang="zh-CN" dirty="0"/>
              <a:t>Windows </a:t>
            </a:r>
            <a:r>
              <a:rPr lang="zh-CN" altLang="en-US" dirty="0"/>
              <a:t>环境中的应用程序之间通信的简化版本。</a:t>
            </a:r>
          </a:p>
          <a:p>
            <a:r>
              <a:rPr lang="zh-CN" altLang="en-US" dirty="0"/>
              <a:t>通过这个模块，可以实时干预插槽的内容。</a:t>
            </a:r>
            <a:endParaRPr lang="en-US" sz="2600" b="1" dirty="0">
              <a:solidFill>
                <a:srgbClr val="FF0000"/>
              </a:solidFill>
            </a:endParaRPr>
          </a:p>
        </p:txBody>
      </p:sp>
      <p:pic>
        <p:nvPicPr>
          <p:cNvPr id="9" name="Immagin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7" name="Immagine 6"/>
          <p:cNvPicPr>
            <a:picLocks noChangeAspect="1"/>
          </p:cNvPicPr>
          <p:nvPr/>
        </p:nvPicPr>
        <p:blipFill>
          <a:blip r:embed="rId4"/>
          <a:stretch>
            <a:fillRect/>
          </a:stretch>
        </p:blipFill>
        <p:spPr>
          <a:xfrm>
            <a:off x="5399548" y="1548936"/>
            <a:ext cx="3648075" cy="33909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07504" y="274638"/>
            <a:ext cx="8424936" cy="706090"/>
          </a:xfrm>
        </p:spPr>
        <p:txBody>
          <a:bodyPr>
            <a:noAutofit/>
          </a:bodyPr>
          <a:lstStyle/>
          <a:p>
            <a:pPr algn="l"/>
            <a:r>
              <a:rPr lang="en-US" sz="2800" b="1" dirty="0">
                <a:effectLst>
                  <a:outerShdw blurRad="38100" dist="38100" dir="2700000" algn="tl">
                    <a:srgbClr val="000000">
                      <a:alpha val="43137"/>
                    </a:srgbClr>
                  </a:outerShdw>
                </a:effectLst>
              </a:rPr>
              <a:t>The software modules: The “</a:t>
            </a:r>
            <a:r>
              <a:rPr lang="en-US" sz="2800" b="1" dirty="0" err="1">
                <a:effectLst>
                  <a:outerShdw blurRad="38100" dist="38100" dir="2700000" algn="tl">
                    <a:srgbClr val="000000">
                      <a:alpha val="43137"/>
                    </a:srgbClr>
                  </a:outerShdw>
                </a:effectLst>
              </a:rPr>
              <a:t>SignalScope</a:t>
            </a:r>
            <a:r>
              <a:rPr lang="en-US" sz="2800" b="1" dirty="0">
                <a:effectLst>
                  <a:outerShdw blurRad="38100" dist="38100" dir="2700000" algn="tl">
                    <a:srgbClr val="000000">
                      <a:alpha val="43137"/>
                    </a:srgbClr>
                  </a:outerShdw>
                </a:effectLst>
              </a:rPr>
              <a:t>”</a:t>
            </a:r>
          </a:p>
        </p:txBody>
      </p:sp>
      <p:sp>
        <p:nvSpPr>
          <p:cNvPr id="3" name="Segnaposto piè di pagina 2"/>
          <p:cNvSpPr>
            <a:spLocks noGrp="1"/>
          </p:cNvSpPr>
          <p:nvPr>
            <p:ph type="ftr" sz="quarter" idx="11"/>
          </p:nvPr>
        </p:nvSpPr>
        <p:spPr/>
        <p:txBody>
          <a:bodyPr/>
          <a:lstStyle/>
          <a:p>
            <a:r>
              <a:rPr lang="it-IT" dirty="0" err="1"/>
              <a:t>iMakerbase</a:t>
            </a:r>
            <a:r>
              <a:rPr lang="it-IT" dirty="0"/>
              <a:t> -  Feb. 2022</a:t>
            </a:r>
          </a:p>
        </p:txBody>
      </p:sp>
      <p:sp>
        <p:nvSpPr>
          <p:cNvPr id="5" name="Segnaposto numero diapositiva 4"/>
          <p:cNvSpPr>
            <a:spLocks noGrp="1"/>
          </p:cNvSpPr>
          <p:nvPr>
            <p:ph type="sldNum" sz="quarter" idx="12"/>
          </p:nvPr>
        </p:nvSpPr>
        <p:spPr/>
        <p:txBody>
          <a:bodyPr/>
          <a:lstStyle/>
          <a:p>
            <a:fld id="{B007B441-5312-499D-93C3-6E37886527FA}" type="slidenum">
              <a:rPr lang="it-IT" smtClean="0"/>
              <a:t>17</a:t>
            </a:fld>
            <a:endParaRPr lang="it-IT" dirty="0"/>
          </a:p>
        </p:txBody>
      </p:sp>
      <p:sp>
        <p:nvSpPr>
          <p:cNvPr id="10" name="CasellaDiTesto 9"/>
          <p:cNvSpPr txBox="1"/>
          <p:nvPr/>
        </p:nvSpPr>
        <p:spPr>
          <a:xfrm>
            <a:off x="174340" y="3811662"/>
            <a:ext cx="8795320" cy="1477328"/>
          </a:xfrm>
          <a:prstGeom prst="rect">
            <a:avLst/>
          </a:prstGeom>
          <a:noFill/>
        </p:spPr>
        <p:txBody>
          <a:bodyPr wrap="square" rtlCol="0">
            <a:spAutoFit/>
          </a:bodyPr>
          <a:lstStyle/>
          <a:p>
            <a:r>
              <a:rPr lang="en-US" dirty="0"/>
              <a:t>The "</a:t>
            </a:r>
            <a:r>
              <a:rPr lang="en-US" dirty="0" err="1"/>
              <a:t>SignalScope</a:t>
            </a:r>
            <a:r>
              <a:rPr lang="en-US" dirty="0"/>
              <a:t>" allows you to view the status of the slots in real time, like a logic analyzer or oscilloscope.</a:t>
            </a:r>
          </a:p>
          <a:p>
            <a:r>
              <a:rPr lang="en-US" dirty="0"/>
              <a:t>The slots are a redesigned and simplified version of the communication protocol between the HAL module and the application in a Windows environment. This module has functions for storing the waveform and history.</a:t>
            </a:r>
          </a:p>
        </p:txBody>
      </p:sp>
      <p:pic>
        <p:nvPicPr>
          <p:cNvPr id="2" name="Immagine 1"/>
          <p:cNvPicPr>
            <a:picLocks noChangeAspect="1"/>
          </p:cNvPicPr>
          <p:nvPr/>
        </p:nvPicPr>
        <p:blipFill rotWithShape="1">
          <a:blip r:embed="rId2" cstate="email"/>
          <a:srcRect/>
          <a:stretch>
            <a:fillRect/>
          </a:stretch>
        </p:blipFill>
        <p:spPr>
          <a:xfrm>
            <a:off x="174340" y="1114503"/>
            <a:ext cx="8795320" cy="2497871"/>
          </a:xfrm>
          <a:prstGeom prst="rect">
            <a:avLst/>
          </a:prstGeom>
        </p:spPr>
      </p:pic>
      <p:sp>
        <p:nvSpPr>
          <p:cNvPr id="8" name="CasellaDiTesto 7"/>
          <p:cNvSpPr txBox="1"/>
          <p:nvPr/>
        </p:nvSpPr>
        <p:spPr>
          <a:xfrm>
            <a:off x="141536" y="5288990"/>
            <a:ext cx="8795320" cy="923330"/>
          </a:xfrm>
          <a:prstGeom prst="rect">
            <a:avLst/>
          </a:prstGeom>
          <a:noFill/>
        </p:spPr>
        <p:txBody>
          <a:bodyPr wrap="square" rtlCol="0">
            <a:spAutoFit/>
          </a:bodyPr>
          <a:lstStyle/>
          <a:p>
            <a:r>
              <a:rPr lang="zh-CN" altLang="en-US" dirty="0"/>
              <a:t>“</a:t>
            </a:r>
            <a:r>
              <a:rPr lang="en-US" altLang="zh-CN" dirty="0" err="1"/>
              <a:t>SignalScope</a:t>
            </a:r>
            <a:r>
              <a:rPr lang="en-US" altLang="zh-CN" dirty="0"/>
              <a:t>”</a:t>
            </a:r>
            <a:r>
              <a:rPr lang="zh-CN" altLang="en-US" dirty="0"/>
              <a:t>允许您实时查看插槽的状态，就像逻辑分析仪</a:t>
            </a:r>
            <a:r>
              <a:rPr lang="en-US" altLang="zh-CN" dirty="0"/>
              <a:t>/</a:t>
            </a:r>
            <a:r>
              <a:rPr lang="zh-CN" altLang="en-US" dirty="0"/>
              <a:t>示波器一样。</a:t>
            </a:r>
          </a:p>
          <a:p>
            <a:r>
              <a:rPr lang="zh-CN" altLang="en-US" dirty="0"/>
              <a:t>这些插槽是 </a:t>
            </a:r>
            <a:r>
              <a:rPr lang="en-US" altLang="zh-CN" dirty="0"/>
              <a:t>HAL </a:t>
            </a:r>
            <a:r>
              <a:rPr lang="zh-CN" altLang="en-US" dirty="0"/>
              <a:t>模块与 </a:t>
            </a:r>
            <a:r>
              <a:rPr lang="en-US" altLang="zh-CN" dirty="0"/>
              <a:t>Windows </a:t>
            </a:r>
            <a:r>
              <a:rPr lang="zh-CN" altLang="en-US" dirty="0"/>
              <a:t>环境中的应用程序之间的通信协议的重新设计和简化版本。 该模块具有存储波形和历史的功能。</a:t>
            </a:r>
            <a:endParaRPr lang="en-US" dirty="0"/>
          </a:p>
        </p:txBody>
      </p:sp>
      <p:pic>
        <p:nvPicPr>
          <p:cNvPr id="9" name="Immagin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magine 2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84916" y="486206"/>
            <a:ext cx="3048206" cy="2261572"/>
          </a:xfrm>
          <a:prstGeom prst="rect">
            <a:avLst/>
          </a:prstGeom>
        </p:spPr>
      </p:pic>
      <p:sp>
        <p:nvSpPr>
          <p:cNvPr id="4" name="Titolo 3"/>
          <p:cNvSpPr>
            <a:spLocks noGrp="1"/>
          </p:cNvSpPr>
          <p:nvPr>
            <p:ph type="title"/>
          </p:nvPr>
        </p:nvSpPr>
        <p:spPr>
          <a:xfrm>
            <a:off x="323215" y="287095"/>
            <a:ext cx="7230745" cy="706120"/>
          </a:xfrm>
        </p:spPr>
        <p:txBody>
          <a:bodyPr>
            <a:normAutofit fontScale="90000"/>
          </a:bodyPr>
          <a:lstStyle/>
          <a:p>
            <a:pPr algn="l"/>
            <a:r>
              <a:rPr lang="en-US" b="1" dirty="0" smtClean="0">
                <a:effectLst>
                  <a:outerShdw blurRad="38100" dist="38100" dir="2700000" algn="tl">
                    <a:srgbClr val="000000">
                      <a:alpha val="43137"/>
                    </a:srgbClr>
                  </a:outerShdw>
                </a:effectLst>
              </a:rPr>
              <a:t>Stepper drivers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83287" y="4749620"/>
            <a:ext cx="4320480" cy="1606730"/>
          </a:xfrm>
        </p:spPr>
        <p:txBody>
          <a:bodyPr>
            <a:normAutofit/>
          </a:bodyPr>
          <a:lstStyle/>
          <a:p>
            <a:pPr marL="0" indent="0">
              <a:buNone/>
            </a:pPr>
            <a:r>
              <a:rPr lang="en-US" dirty="0" smtClean="0"/>
              <a:t>On E- commerce  there are a lot of different stepper driver circuits with different price and performances.</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18</a:t>
            </a:fld>
            <a:endParaRPr lang="it-IT"/>
          </a:p>
        </p:txBody>
      </p:sp>
      <p:sp>
        <p:nvSpPr>
          <p:cNvPr id="19" name="Segnaposto contenuto 5"/>
          <p:cNvSpPr>
            <a:spLocks noGrp="1"/>
          </p:cNvSpPr>
          <p:nvPr>
            <p:ph sz="half" idx="2"/>
          </p:nvPr>
        </p:nvSpPr>
        <p:spPr>
          <a:xfrm>
            <a:off x="4745794" y="4647665"/>
            <a:ext cx="3614812" cy="1445632"/>
          </a:xfrm>
        </p:spPr>
        <p:txBody>
          <a:bodyPr>
            <a:normAutofit/>
          </a:bodyPr>
          <a:lstStyle/>
          <a:p>
            <a:pPr marL="0" indent="0">
              <a:buNone/>
            </a:pPr>
            <a:r>
              <a:rPr lang="zh-CN" altLang="en-US" dirty="0"/>
              <a:t>在电子商务中，有许多不同价格和性能的步进驱动器电路。</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Immagine 11"/>
          <p:cNvPicPr>
            <a:picLocks noChangeAspect="1"/>
          </p:cNvPicPr>
          <p:nvPr/>
        </p:nvPicPr>
        <p:blipFill>
          <a:blip r:embed="rId3"/>
          <a:stretch>
            <a:fillRect/>
          </a:stretch>
        </p:blipFill>
        <p:spPr>
          <a:xfrm>
            <a:off x="367711" y="862847"/>
            <a:ext cx="2906549" cy="2038922"/>
          </a:xfrm>
          <a:prstGeom prst="rect">
            <a:avLst/>
          </a:prstGeom>
        </p:spPr>
      </p:pic>
      <p:pic>
        <p:nvPicPr>
          <p:cNvPr id="13" name="Immagin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92634" y="863737"/>
            <a:ext cx="2122651" cy="1584176"/>
          </a:xfrm>
          <a:prstGeom prst="rect">
            <a:avLst/>
          </a:prstGeom>
        </p:spPr>
      </p:pic>
      <p:pic>
        <p:nvPicPr>
          <p:cNvPr id="21" name="Picture 6" descr="Stepstick - Stepper Motor Driver (TMC210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5175" y="3006146"/>
            <a:ext cx="1639097" cy="163909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eekcreit® 3D Printer Stepstick DRV8825 Stepper Motor Driver Reprap 4 Layer  PCB Sale - Banggood USA-arrival notice"/>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757936" y="2386360"/>
            <a:ext cx="2277477" cy="1613213"/>
          </a:xfrm>
          <a:prstGeom prst="rect">
            <a:avLst/>
          </a:prstGeom>
          <a:noFill/>
          <a:extLst>
            <a:ext uri="{909E8E84-426E-40DD-AFC4-6F175D3DCCD1}">
              <a14:hiddenFill xmlns:a14="http://schemas.microsoft.com/office/drawing/2010/main">
                <a:solidFill>
                  <a:srgbClr val="FFFFFF"/>
                </a:solidFill>
              </a14:hiddenFill>
            </a:ext>
          </a:extLst>
        </p:spPr>
      </p:pic>
      <p:pic>
        <p:nvPicPr>
          <p:cNvPr id="25" name="Immagine 2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17" name="Immagine 1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721259"/>
            <a:ext cx="1729906" cy="1952925"/>
          </a:xfrm>
          <a:prstGeom prst="rect">
            <a:avLst/>
          </a:prstGeom>
        </p:spPr>
      </p:pic>
    </p:spTree>
    <p:extLst>
      <p:ext uri="{BB962C8B-B14F-4D97-AF65-F5344CB8AC3E}">
        <p14:creationId xmlns:p14="http://schemas.microsoft.com/office/powerpoint/2010/main" val="2311380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smtClean="0">
                <a:effectLst>
                  <a:outerShdw blurRad="38100" dist="38100" dir="2700000" algn="tl">
                    <a:srgbClr val="000000">
                      <a:alpha val="43137"/>
                    </a:srgbClr>
                  </a:outerShdw>
                </a:effectLst>
              </a:rPr>
              <a:t>Stepper driver  DRV8825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of Texas Instrument</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55575" y="4145866"/>
            <a:ext cx="4320480" cy="1606730"/>
          </a:xfrm>
        </p:spPr>
        <p:txBody>
          <a:bodyPr>
            <a:normAutofit fontScale="92500" lnSpcReduction="10000"/>
          </a:bodyPr>
          <a:lstStyle/>
          <a:p>
            <a:pPr marL="0" indent="0">
              <a:buNone/>
            </a:pPr>
            <a:r>
              <a:rPr lang="en-US" dirty="0" smtClean="0"/>
              <a:t>We  decide to use the Texas Instrument based driver, the DRV8825, for its good performances, low price and </a:t>
            </a:r>
            <a:r>
              <a:rPr lang="en-US" dirty="0" err="1" smtClean="0"/>
              <a:t>greath</a:t>
            </a:r>
            <a:r>
              <a:rPr lang="en-US" dirty="0" smtClean="0"/>
              <a:t> availability .</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19</a:t>
            </a:fld>
            <a:endParaRPr lang="it-IT"/>
          </a:p>
        </p:txBody>
      </p:sp>
      <p:sp>
        <p:nvSpPr>
          <p:cNvPr id="19" name="Segnaposto contenuto 5"/>
          <p:cNvSpPr>
            <a:spLocks noGrp="1"/>
          </p:cNvSpPr>
          <p:nvPr>
            <p:ph sz="half" idx="2"/>
          </p:nvPr>
        </p:nvSpPr>
        <p:spPr>
          <a:xfrm>
            <a:off x="4745794" y="4145866"/>
            <a:ext cx="3614812" cy="1445632"/>
          </a:xfrm>
        </p:spPr>
        <p:txBody>
          <a:bodyPr>
            <a:normAutofit lnSpcReduction="10000"/>
          </a:bodyPr>
          <a:lstStyle/>
          <a:p>
            <a:pPr marL="0" indent="0">
              <a:buNone/>
            </a:pPr>
            <a:r>
              <a:rPr lang="zh-CN" altLang="en-US" dirty="0"/>
              <a:t>我们决定使用基于德州仪器的驱动程序 </a:t>
            </a:r>
            <a:r>
              <a:rPr lang="en-US" altLang="zh-CN" dirty="0"/>
              <a:t>DRV8825</a:t>
            </a:r>
            <a:r>
              <a:rPr lang="zh-CN" altLang="en-US" dirty="0"/>
              <a:t>，因为它具有良好的性能、低廉的价格和高可用性。</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 name="Immagine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3" name="Immagine 2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9" name="Immagine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649453" y="1437314"/>
            <a:ext cx="5371516" cy="2423733"/>
          </a:xfrm>
          <a:prstGeom prst="rect">
            <a:avLst/>
          </a:prstGeom>
        </p:spPr>
      </p:pic>
      <p:pic>
        <p:nvPicPr>
          <p:cNvPr id="18" name="Immagine 1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60375" y="1722133"/>
            <a:ext cx="3262894" cy="1632996"/>
          </a:xfrm>
          <a:prstGeom prst="rect">
            <a:avLst/>
          </a:prstGeom>
        </p:spPr>
      </p:pic>
    </p:spTree>
    <p:extLst>
      <p:ext uri="{BB962C8B-B14F-4D97-AF65-F5344CB8AC3E}">
        <p14:creationId xmlns:p14="http://schemas.microsoft.com/office/powerpoint/2010/main" val="368766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smtClean="0">
                <a:effectLst>
                  <a:outerShdw blurRad="38100" dist="38100" dir="2700000" algn="tl">
                    <a:srgbClr val="000000">
                      <a:alpha val="43137"/>
                    </a:srgbClr>
                  </a:outerShdw>
                </a:effectLst>
              </a:rPr>
              <a:t>What we do today:</a:t>
            </a:r>
            <a:endParaRPr lang="zh-CN" altLang="en-US" b="1" dirty="0">
              <a:effectLst>
                <a:outerShdw blurRad="38100" dist="38100" dir="2700000" algn="tl">
                  <a:srgbClr val="000000">
                    <a:alpha val="43137"/>
                  </a:srgbClr>
                </a:outerShdw>
              </a:effectLst>
            </a:endParaRPr>
          </a:p>
        </p:txBody>
      </p:sp>
      <p:sp>
        <p:nvSpPr>
          <p:cNvPr id="2" name="Segnaposto piè di pagina 1"/>
          <p:cNvSpPr>
            <a:spLocks noGrp="1"/>
          </p:cNvSpPr>
          <p:nvPr>
            <p:ph type="ftr" sz="quarter" idx="11"/>
          </p:nvPr>
        </p:nvSpPr>
        <p:spPr/>
        <p:txBody>
          <a:bodyPr/>
          <a:lstStyle/>
          <a:p>
            <a:r>
              <a:rPr lang="it-IT" dirty="0" err="1"/>
              <a:t>iMakerbase</a:t>
            </a:r>
            <a:r>
              <a:rPr lang="it-IT" dirty="0"/>
              <a:t> -  </a:t>
            </a:r>
            <a:r>
              <a:rPr lang="it-IT" dirty="0" smtClean="0"/>
              <a:t>Apr</a:t>
            </a:r>
            <a:r>
              <a:rPr lang="it-IT" dirty="0" smtClean="0"/>
              <a:t>. </a:t>
            </a:r>
            <a:r>
              <a:rPr lang="it-IT" dirty="0"/>
              <a:t>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2</a:t>
            </a:fld>
            <a:endParaRPr lang="it-IT"/>
          </a:p>
        </p:txBody>
      </p:sp>
      <p:pic>
        <p:nvPicPr>
          <p:cNvPr id="20" name="Immagine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sp>
        <p:nvSpPr>
          <p:cNvPr id="7" name="Segnaposto contenuto 6"/>
          <p:cNvSpPr>
            <a:spLocks noGrp="1"/>
          </p:cNvSpPr>
          <p:nvPr>
            <p:ph sz="half" idx="2"/>
          </p:nvPr>
        </p:nvSpPr>
        <p:spPr>
          <a:xfrm>
            <a:off x="338548" y="957753"/>
            <a:ext cx="8265900" cy="2903295"/>
          </a:xfrm>
        </p:spPr>
        <p:txBody>
          <a:bodyPr>
            <a:normAutofit fontScale="70000" lnSpcReduction="20000"/>
          </a:bodyPr>
          <a:lstStyle/>
          <a:p>
            <a:r>
              <a:rPr lang="en-US" dirty="0" smtClean="0"/>
              <a:t>Know the story of the dead of the parallel port and the born of the SUB port on PC.</a:t>
            </a:r>
          </a:p>
          <a:p>
            <a:r>
              <a:rPr lang="en-US" dirty="0" smtClean="0"/>
              <a:t>Know </a:t>
            </a:r>
            <a:r>
              <a:rPr lang="en-US" dirty="0"/>
              <a:t>the main difference using the USB port in </a:t>
            </a:r>
            <a:r>
              <a:rPr lang="en-US" dirty="0" err="1" smtClean="0"/>
              <a:t>COMx</a:t>
            </a:r>
            <a:r>
              <a:rPr lang="en-US" dirty="0"/>
              <a:t>: and the </a:t>
            </a:r>
            <a:r>
              <a:rPr lang="en-US" dirty="0" smtClean="0"/>
              <a:t>HID at high speed</a:t>
            </a:r>
            <a:r>
              <a:rPr lang="en-US" dirty="0"/>
              <a:t>.</a:t>
            </a:r>
          </a:p>
          <a:p>
            <a:r>
              <a:rPr lang="en-US" dirty="0" smtClean="0"/>
              <a:t>Why </a:t>
            </a:r>
            <a:r>
              <a:rPr lang="en-US" dirty="0"/>
              <a:t>we re-invent the communication protocol and the role of Microchip company. </a:t>
            </a:r>
          </a:p>
          <a:p>
            <a:r>
              <a:rPr lang="en-US" dirty="0" smtClean="0"/>
              <a:t>The </a:t>
            </a:r>
            <a:r>
              <a:rPr lang="en-US" dirty="0"/>
              <a:t>use of the slots to transfer data between Windows PC and the Theremino Master.</a:t>
            </a:r>
          </a:p>
          <a:p>
            <a:r>
              <a:rPr lang="en-US" dirty="0" smtClean="0"/>
              <a:t>The </a:t>
            </a:r>
            <a:r>
              <a:rPr lang="en-US" dirty="0"/>
              <a:t>hardware </a:t>
            </a:r>
            <a:r>
              <a:rPr lang="en-US" dirty="0" smtClean="0"/>
              <a:t>functionality </a:t>
            </a:r>
            <a:r>
              <a:rPr lang="en-US" dirty="0"/>
              <a:t>of </a:t>
            </a:r>
            <a:r>
              <a:rPr lang="en-US" dirty="0" smtClean="0"/>
              <a:t>the </a:t>
            </a:r>
            <a:r>
              <a:rPr lang="en-US" dirty="0"/>
              <a:t>Theremino Master.</a:t>
            </a:r>
          </a:p>
          <a:p>
            <a:r>
              <a:rPr lang="en-US" dirty="0" smtClean="0"/>
              <a:t>The </a:t>
            </a:r>
            <a:r>
              <a:rPr lang="en-US" dirty="0"/>
              <a:t>stepper motor, it use and the big diffusion thanks to Arduino and the 3D printer. </a:t>
            </a:r>
          </a:p>
          <a:p>
            <a:r>
              <a:rPr lang="en-US" dirty="0" smtClean="0"/>
              <a:t>The </a:t>
            </a:r>
            <a:r>
              <a:rPr lang="en-US" dirty="0"/>
              <a:t>firmware inside the Theremino Master  to simplify the stepper motor management.</a:t>
            </a:r>
          </a:p>
          <a:p>
            <a:r>
              <a:rPr lang="en-US" dirty="0" smtClean="0"/>
              <a:t>The </a:t>
            </a:r>
            <a:r>
              <a:rPr lang="en-US" dirty="0"/>
              <a:t>SCARA arm, using the stepper </a:t>
            </a:r>
            <a:r>
              <a:rPr lang="en-US" dirty="0" smtClean="0"/>
              <a:t>motor.</a:t>
            </a:r>
            <a:endParaRPr lang="en-US" dirty="0"/>
          </a:p>
          <a:p>
            <a:r>
              <a:rPr lang="en-US" dirty="0" smtClean="0"/>
              <a:t>The </a:t>
            </a:r>
            <a:r>
              <a:rPr lang="en-US" dirty="0"/>
              <a:t>language Theremino Automation  to easily manage the stepper motor.</a:t>
            </a:r>
          </a:p>
          <a:p>
            <a:r>
              <a:rPr lang="en-US" dirty="0" smtClean="0"/>
              <a:t>The </a:t>
            </a:r>
            <a:r>
              <a:rPr lang="en-US" dirty="0"/>
              <a:t>sequence  file  used by Theremino </a:t>
            </a:r>
            <a:r>
              <a:rPr lang="en-US" dirty="0" smtClean="0"/>
              <a:t>Automation.</a:t>
            </a:r>
            <a:endParaRPr lang="en-US" dirty="0"/>
          </a:p>
        </p:txBody>
      </p:sp>
      <p:sp>
        <p:nvSpPr>
          <p:cNvPr id="11" name="Segnaposto contenuto 6"/>
          <p:cNvSpPr>
            <a:spLocks noGrp="1"/>
          </p:cNvSpPr>
          <p:nvPr>
            <p:ph sz="half" idx="2"/>
          </p:nvPr>
        </p:nvSpPr>
        <p:spPr>
          <a:xfrm>
            <a:off x="338548" y="3818180"/>
            <a:ext cx="5833663" cy="2903295"/>
          </a:xfrm>
        </p:spPr>
        <p:txBody>
          <a:bodyPr>
            <a:normAutofit fontScale="70000" lnSpcReduction="20000"/>
          </a:bodyPr>
          <a:lstStyle/>
          <a:p>
            <a:r>
              <a:rPr lang="zh-CN" altLang="en-US" dirty="0" smtClean="0"/>
              <a:t>了解</a:t>
            </a:r>
            <a:r>
              <a:rPr lang="en-US" dirty="0"/>
              <a:t>PC</a:t>
            </a:r>
            <a:r>
              <a:rPr lang="zh-CN" altLang="en-US" dirty="0"/>
              <a:t>上并口的消亡与</a:t>
            </a:r>
            <a:r>
              <a:rPr lang="en-US" dirty="0"/>
              <a:t>SUB</a:t>
            </a:r>
            <a:r>
              <a:rPr lang="zh-CN" altLang="en-US" dirty="0"/>
              <a:t>口的诞生的故事</a:t>
            </a:r>
            <a:r>
              <a:rPr lang="zh-CN" altLang="en-US" dirty="0" smtClean="0"/>
              <a:t>。</a:t>
            </a:r>
            <a:endParaRPr lang="en-US" altLang="zh-CN" dirty="0" smtClean="0"/>
          </a:p>
          <a:p>
            <a:r>
              <a:rPr lang="zh-CN" altLang="en-US" dirty="0" smtClean="0"/>
              <a:t>了</a:t>
            </a:r>
            <a:r>
              <a:rPr lang="zh-CN" altLang="en-US" dirty="0"/>
              <a:t>解使用 </a:t>
            </a:r>
            <a:r>
              <a:rPr lang="en-US" dirty="0" err="1"/>
              <a:t>COMx</a:t>
            </a:r>
            <a:r>
              <a:rPr lang="en-US" dirty="0"/>
              <a:t> </a:t>
            </a:r>
            <a:r>
              <a:rPr lang="zh-CN" altLang="en-US" dirty="0"/>
              <a:t>中的 </a:t>
            </a:r>
            <a:r>
              <a:rPr lang="en-US" dirty="0"/>
              <a:t>USB </a:t>
            </a:r>
            <a:r>
              <a:rPr lang="zh-CN" altLang="en-US" dirty="0"/>
              <a:t>端口和高速 </a:t>
            </a:r>
            <a:r>
              <a:rPr lang="en-US" dirty="0"/>
              <a:t>HID </a:t>
            </a:r>
            <a:r>
              <a:rPr lang="zh-CN" altLang="en-US" dirty="0"/>
              <a:t>的主要区别</a:t>
            </a:r>
            <a:r>
              <a:rPr lang="zh-CN" altLang="en-US" dirty="0" smtClean="0"/>
              <a:t>。</a:t>
            </a:r>
            <a:endParaRPr lang="en-US" altLang="zh-CN" dirty="0" smtClean="0"/>
          </a:p>
          <a:p>
            <a:r>
              <a:rPr lang="zh-CN" altLang="en-US" dirty="0" smtClean="0"/>
              <a:t>为</a:t>
            </a:r>
            <a:r>
              <a:rPr lang="zh-CN" altLang="en-US" dirty="0"/>
              <a:t>什么我们重新发明通信协议和 </a:t>
            </a:r>
            <a:r>
              <a:rPr lang="en-US" dirty="0"/>
              <a:t>Microchip </a:t>
            </a:r>
            <a:r>
              <a:rPr lang="zh-CN" altLang="en-US" dirty="0"/>
              <a:t>公司的角色</a:t>
            </a:r>
            <a:r>
              <a:rPr lang="zh-CN" altLang="en-US" dirty="0" smtClean="0"/>
              <a:t>。</a:t>
            </a:r>
            <a:endParaRPr lang="en-US" altLang="zh-CN" dirty="0" smtClean="0"/>
          </a:p>
          <a:p>
            <a:r>
              <a:rPr lang="zh-CN" altLang="en-US" dirty="0" smtClean="0"/>
              <a:t>使</a:t>
            </a:r>
            <a:r>
              <a:rPr lang="zh-CN" altLang="en-US" dirty="0"/>
              <a:t>用插槽在 </a:t>
            </a:r>
            <a:r>
              <a:rPr lang="en-US" dirty="0"/>
              <a:t>Windows PC </a:t>
            </a:r>
            <a:r>
              <a:rPr lang="zh-CN" altLang="en-US" dirty="0"/>
              <a:t>和 </a:t>
            </a:r>
            <a:r>
              <a:rPr lang="en-US" dirty="0"/>
              <a:t>Theremino </a:t>
            </a:r>
            <a:r>
              <a:rPr lang="zh-CN" altLang="en-US" dirty="0"/>
              <a:t>大师之间传输数据</a:t>
            </a:r>
            <a:r>
              <a:rPr lang="zh-CN" altLang="en-US" dirty="0" smtClean="0"/>
              <a:t>。</a:t>
            </a:r>
            <a:endParaRPr lang="en-US" altLang="zh-CN" dirty="0" smtClean="0"/>
          </a:p>
          <a:p>
            <a:r>
              <a:rPr lang="en-US" dirty="0" smtClean="0"/>
              <a:t>Theremino </a:t>
            </a:r>
            <a:r>
              <a:rPr lang="zh-CN" altLang="en-US" dirty="0"/>
              <a:t>大师的硬件功能</a:t>
            </a:r>
            <a:r>
              <a:rPr lang="zh-CN" altLang="en-US" dirty="0" smtClean="0"/>
              <a:t>。</a:t>
            </a:r>
            <a:endParaRPr lang="en-US" altLang="zh-CN" dirty="0" smtClean="0"/>
          </a:p>
          <a:p>
            <a:r>
              <a:rPr lang="zh-CN" altLang="en-US" dirty="0" smtClean="0"/>
              <a:t>步</a:t>
            </a:r>
            <a:r>
              <a:rPr lang="zh-CN" altLang="en-US" dirty="0"/>
              <a:t>进电机，由于 </a:t>
            </a:r>
            <a:r>
              <a:rPr lang="en-US" dirty="0"/>
              <a:t>Arduino </a:t>
            </a:r>
            <a:r>
              <a:rPr lang="zh-CN" altLang="en-US" dirty="0"/>
              <a:t>和 </a:t>
            </a:r>
            <a:r>
              <a:rPr lang="en-US" altLang="zh-CN" dirty="0"/>
              <a:t>3</a:t>
            </a:r>
            <a:r>
              <a:rPr lang="en-US" dirty="0"/>
              <a:t>D </a:t>
            </a:r>
            <a:r>
              <a:rPr lang="zh-CN" altLang="en-US" dirty="0"/>
              <a:t>打印机，它使用和大扩散</a:t>
            </a:r>
            <a:r>
              <a:rPr lang="zh-CN" altLang="en-US" dirty="0" smtClean="0"/>
              <a:t>。</a:t>
            </a:r>
            <a:endParaRPr lang="en-US" altLang="zh-CN" dirty="0" smtClean="0"/>
          </a:p>
          <a:p>
            <a:r>
              <a:rPr lang="en-US" dirty="0" smtClean="0"/>
              <a:t>Theremino </a:t>
            </a:r>
            <a:r>
              <a:rPr lang="en-US" dirty="0"/>
              <a:t>Master </a:t>
            </a:r>
            <a:r>
              <a:rPr lang="zh-CN" altLang="en-US" dirty="0"/>
              <a:t>内的固件以简化步进电机管理</a:t>
            </a:r>
            <a:r>
              <a:rPr lang="zh-CN" altLang="en-US" dirty="0" smtClean="0"/>
              <a:t>。</a:t>
            </a:r>
            <a:endParaRPr lang="en-US" altLang="zh-CN" dirty="0" smtClean="0"/>
          </a:p>
          <a:p>
            <a:r>
              <a:rPr lang="en-US" dirty="0" smtClean="0"/>
              <a:t>SCARA </a:t>
            </a:r>
            <a:r>
              <a:rPr lang="zh-CN" altLang="en-US" dirty="0"/>
              <a:t>臂，使用步进电机</a:t>
            </a:r>
            <a:r>
              <a:rPr lang="zh-CN" altLang="en-US" dirty="0" smtClean="0"/>
              <a:t>。</a:t>
            </a:r>
            <a:endParaRPr lang="en-US" altLang="zh-CN" dirty="0" smtClean="0"/>
          </a:p>
          <a:p>
            <a:r>
              <a:rPr lang="en-US" dirty="0" smtClean="0"/>
              <a:t>Theremino </a:t>
            </a:r>
            <a:r>
              <a:rPr lang="zh-CN" altLang="en-US" dirty="0"/>
              <a:t>自动化语言轻松管理步进电机</a:t>
            </a:r>
            <a:r>
              <a:rPr lang="zh-CN" altLang="en-US" dirty="0" smtClean="0"/>
              <a:t>。</a:t>
            </a:r>
            <a:endParaRPr lang="en-US" altLang="zh-CN" dirty="0" smtClean="0"/>
          </a:p>
          <a:p>
            <a:r>
              <a:rPr lang="en-US" dirty="0" smtClean="0"/>
              <a:t>Theremino </a:t>
            </a:r>
            <a:r>
              <a:rPr lang="zh-CN" altLang="en-US" dirty="0"/>
              <a:t>自动化使用的序列文件</a:t>
            </a:r>
            <a:r>
              <a:rPr lang="en-US" altLang="zh-CN" dirty="0"/>
              <a:t>.</a:t>
            </a:r>
            <a:endParaRPr lang="en-US" dirty="0"/>
          </a:p>
        </p:txBody>
      </p:sp>
      <p:pic>
        <p:nvPicPr>
          <p:cNvPr id="8" name="Picture 2" descr="說文解字第25課：USB端子種類介紹(123522) - Cool3c"/>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469737" y="3717032"/>
            <a:ext cx="2134711" cy="2401550"/>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smtClean="0">
                <a:effectLst>
                  <a:outerShdw blurRad="38100" dist="38100" dir="2700000" algn="tl">
                    <a:srgbClr val="000000">
                      <a:alpha val="43137"/>
                    </a:srgbClr>
                  </a:outerShdw>
                </a:effectLst>
              </a:rPr>
              <a:t>Stepper driver PCBA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83287" y="4749620"/>
            <a:ext cx="4320480" cy="1606730"/>
          </a:xfrm>
        </p:spPr>
        <p:txBody>
          <a:bodyPr>
            <a:normAutofit/>
          </a:bodyPr>
          <a:lstStyle/>
          <a:p>
            <a:pPr marL="0" indent="0">
              <a:buNone/>
            </a:pPr>
            <a:r>
              <a:rPr lang="en-US" dirty="0" smtClean="0"/>
              <a:t>This device can manage up to 5 standard DIP driver for the stepper motor.</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20</a:t>
            </a:fld>
            <a:endParaRPr lang="it-IT"/>
          </a:p>
        </p:txBody>
      </p:sp>
      <p:sp>
        <p:nvSpPr>
          <p:cNvPr id="19" name="Segnaposto contenuto 5"/>
          <p:cNvSpPr>
            <a:spLocks noGrp="1"/>
          </p:cNvSpPr>
          <p:nvPr>
            <p:ph sz="half" idx="2"/>
          </p:nvPr>
        </p:nvSpPr>
        <p:spPr>
          <a:xfrm>
            <a:off x="4745794" y="4647665"/>
            <a:ext cx="3614812" cy="1445632"/>
          </a:xfrm>
        </p:spPr>
        <p:txBody>
          <a:bodyPr>
            <a:normAutofit/>
          </a:bodyPr>
          <a:lstStyle/>
          <a:p>
            <a:pPr marL="0" indent="0">
              <a:buNone/>
            </a:pPr>
            <a:r>
              <a:rPr lang="zh-CN" altLang="en-US" dirty="0"/>
              <a:t>该设备最多可管理 </a:t>
            </a:r>
            <a:r>
              <a:rPr lang="en-US" altLang="zh-CN" dirty="0"/>
              <a:t>5 </a:t>
            </a:r>
            <a:r>
              <a:rPr lang="zh-CN" altLang="en-US" dirty="0"/>
              <a:t>个标准 </a:t>
            </a:r>
            <a:r>
              <a:rPr lang="en-US" altLang="zh-CN" dirty="0"/>
              <a:t>DIP </a:t>
            </a:r>
            <a:r>
              <a:rPr lang="zh-CN" altLang="en-US" dirty="0"/>
              <a:t>驱动器用于步进电机。</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Immagin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7975" y="1171587"/>
            <a:ext cx="8251990" cy="3151172"/>
          </a:xfrm>
          <a:prstGeom prst="rect">
            <a:avLst/>
          </a:prstGeom>
        </p:spPr>
      </p:pic>
      <p:pic>
        <p:nvPicPr>
          <p:cNvPr id="12" name="Immagin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0067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03767" y="887281"/>
            <a:ext cx="4373141" cy="3817262"/>
          </a:xfrm>
          <a:prstGeom prst="rect">
            <a:avLst/>
          </a:prstGeom>
        </p:spPr>
      </p:pic>
      <p:sp>
        <p:nvSpPr>
          <p:cNvPr id="4" name="Titolo 3"/>
          <p:cNvSpPr>
            <a:spLocks noGrp="1"/>
          </p:cNvSpPr>
          <p:nvPr>
            <p:ph type="title"/>
          </p:nvPr>
        </p:nvSpPr>
        <p:spPr>
          <a:xfrm>
            <a:off x="323215" y="287094"/>
            <a:ext cx="5328905" cy="892417"/>
          </a:xfrm>
        </p:spPr>
        <p:txBody>
          <a:bodyPr>
            <a:normAutofit fontScale="90000"/>
          </a:bodyPr>
          <a:lstStyle/>
          <a:p>
            <a:pPr algn="l"/>
            <a:r>
              <a:rPr lang="en-US" b="1" dirty="0" smtClean="0">
                <a:effectLst>
                  <a:outerShdw blurRad="38100" dist="38100" dir="2700000" algn="tl">
                    <a:srgbClr val="000000">
                      <a:alpha val="43137"/>
                    </a:srgbClr>
                  </a:outerShdw>
                </a:effectLst>
              </a:rPr>
              <a:t>Stepper Motor</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theory of operation</a:t>
            </a:r>
            <a:r>
              <a:rPr lang="en-US" b="1" dirty="0" smtClean="0">
                <a:effectLst>
                  <a:outerShdw blurRad="38100" dist="38100" dir="2700000" algn="tl">
                    <a:srgbClr val="000000">
                      <a:alpha val="43137"/>
                    </a:srgbClr>
                  </a:outerShdw>
                </a:effectLst>
              </a:rPr>
              <a:t>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83287" y="4749620"/>
            <a:ext cx="4320480" cy="1606730"/>
          </a:xfrm>
        </p:spPr>
        <p:txBody>
          <a:bodyPr>
            <a:normAutofit fontScale="85000" lnSpcReduction="10000"/>
          </a:bodyPr>
          <a:lstStyle/>
          <a:p>
            <a:pPr marL="0" indent="0">
              <a:buNone/>
            </a:pPr>
            <a:r>
              <a:rPr lang="en-US" dirty="0" smtClean="0"/>
              <a:t>The stepper motor is a kind of motor that run by steps. The most commons need 200 steps to make one turn.</a:t>
            </a:r>
          </a:p>
          <a:p>
            <a:pPr marL="0" indent="0">
              <a:buNone/>
            </a:pPr>
            <a:r>
              <a:rPr lang="en-US" dirty="0" smtClean="0"/>
              <a:t>One step generate a movement of 1.8 degree.</a:t>
            </a:r>
          </a:p>
          <a:p>
            <a:pPr marL="0" indent="0">
              <a:buNone/>
            </a:pP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21</a:t>
            </a:fld>
            <a:endParaRPr lang="it-IT"/>
          </a:p>
        </p:txBody>
      </p:sp>
      <p:sp>
        <p:nvSpPr>
          <p:cNvPr id="19" name="Segnaposto contenuto 5"/>
          <p:cNvSpPr>
            <a:spLocks noGrp="1"/>
          </p:cNvSpPr>
          <p:nvPr>
            <p:ph sz="half" idx="2"/>
          </p:nvPr>
        </p:nvSpPr>
        <p:spPr>
          <a:xfrm>
            <a:off x="4745794" y="4830169"/>
            <a:ext cx="3614812" cy="1445632"/>
          </a:xfrm>
        </p:spPr>
        <p:txBody>
          <a:bodyPr>
            <a:normAutofit fontScale="92500" lnSpcReduction="10000"/>
          </a:bodyPr>
          <a:lstStyle/>
          <a:p>
            <a:pPr marL="0" indent="0">
              <a:buNone/>
            </a:pPr>
            <a:r>
              <a:rPr lang="zh-CN" altLang="en-US" dirty="0"/>
              <a:t>步进电机是一种分步运行的电机。 最常见的需要 </a:t>
            </a:r>
            <a:r>
              <a:rPr lang="en-US" altLang="zh-CN" dirty="0"/>
              <a:t>200 </a:t>
            </a:r>
            <a:r>
              <a:rPr lang="zh-CN" altLang="en-US" dirty="0"/>
              <a:t>步才能转一圈。</a:t>
            </a:r>
          </a:p>
          <a:p>
            <a:pPr marL="0" indent="0">
              <a:buNone/>
            </a:pPr>
            <a:r>
              <a:rPr lang="zh-CN" altLang="en-US" dirty="0"/>
              <a:t>一步产生 </a:t>
            </a:r>
            <a:r>
              <a:rPr lang="en-US" altLang="zh-CN" dirty="0"/>
              <a:t>1.8 </a:t>
            </a:r>
            <a:r>
              <a:rPr lang="zh-CN" altLang="en-US" dirty="0"/>
              <a:t>度的运动。</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Immagin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
        <p:nvSpPr>
          <p:cNvPr id="10" name="AutoShape 2" descr="ACT 17HS5415P1X6: Stepper motor, 4 pole, 1.8 °, 4.2 V DC at reichelt  elektronik"/>
          <p:cNvSpPr>
            <a:spLocks noChangeAspect="1" noChangeArrowheads="1"/>
          </p:cNvSpPr>
          <p:nvPr/>
        </p:nvSpPr>
        <p:spPr bwMode="auto">
          <a:xfrm>
            <a:off x="155575" y="-838200"/>
            <a:ext cx="1895475"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magine 10"/>
          <p:cNvPicPr>
            <a:picLocks noChangeAspect="1"/>
          </p:cNvPicPr>
          <p:nvPr/>
        </p:nvPicPr>
        <p:blipFill rotWithShape="1">
          <a:blip r:embed="rId5" cstate="email">
            <a:extLst>
              <a:ext uri="{28A0092B-C50C-407E-A947-70E740481C1C}">
                <a14:useLocalDpi xmlns:a14="http://schemas.microsoft.com/office/drawing/2010/main"/>
              </a:ext>
            </a:extLst>
          </a:blip>
          <a:srcRect l="15093" t="-42" r="11935"/>
          <a:stretch/>
        </p:blipFill>
        <p:spPr>
          <a:xfrm>
            <a:off x="971600" y="1709935"/>
            <a:ext cx="2592287" cy="2661984"/>
          </a:xfrm>
          <a:prstGeom prst="rect">
            <a:avLst/>
          </a:prstGeom>
        </p:spPr>
      </p:pic>
    </p:spTree>
    <p:extLst>
      <p:ext uri="{BB962C8B-B14F-4D97-AF65-F5344CB8AC3E}">
        <p14:creationId xmlns:p14="http://schemas.microsoft.com/office/powerpoint/2010/main" val="596754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4"/>
            <a:ext cx="5328905" cy="892417"/>
          </a:xfrm>
        </p:spPr>
        <p:txBody>
          <a:bodyPr>
            <a:normAutofit fontScale="90000"/>
          </a:bodyPr>
          <a:lstStyle/>
          <a:p>
            <a:pPr algn="l"/>
            <a:r>
              <a:rPr lang="en-US" b="1" dirty="0" smtClean="0">
                <a:effectLst>
                  <a:outerShdw blurRad="38100" dist="38100" dir="2700000" algn="tl">
                    <a:srgbClr val="000000">
                      <a:alpha val="43137"/>
                    </a:srgbClr>
                  </a:outerShdw>
                </a:effectLst>
              </a:rPr>
              <a:t>Stepper Motor</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theory of operation</a:t>
            </a:r>
            <a:r>
              <a:rPr lang="en-US" b="1" dirty="0" smtClean="0">
                <a:effectLst>
                  <a:outerShdw blurRad="38100" dist="38100" dir="2700000" algn="tl">
                    <a:srgbClr val="000000">
                      <a:alpha val="43137"/>
                    </a:srgbClr>
                  </a:outerShdw>
                </a:effectLst>
              </a:rPr>
              <a:t> </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83287" y="4749620"/>
            <a:ext cx="4320480" cy="1606730"/>
          </a:xfrm>
        </p:spPr>
        <p:txBody>
          <a:bodyPr>
            <a:normAutofit fontScale="92500"/>
          </a:bodyPr>
          <a:lstStyle/>
          <a:p>
            <a:pPr marL="0" indent="0">
              <a:buNone/>
            </a:pPr>
            <a:r>
              <a:rPr lang="en-US" dirty="0" smtClean="0"/>
              <a:t>There are the stator with two set of coil  A and B and the rotor that have the fixed magnetic fields aligned alternatively with the stator.</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22</a:t>
            </a:fld>
            <a:endParaRPr lang="it-IT"/>
          </a:p>
        </p:txBody>
      </p:sp>
      <p:sp>
        <p:nvSpPr>
          <p:cNvPr id="19" name="Segnaposto contenuto 5"/>
          <p:cNvSpPr>
            <a:spLocks noGrp="1"/>
          </p:cNvSpPr>
          <p:nvPr>
            <p:ph sz="half" idx="2"/>
          </p:nvPr>
        </p:nvSpPr>
        <p:spPr>
          <a:xfrm>
            <a:off x="4745794" y="4830169"/>
            <a:ext cx="3614812" cy="1445632"/>
          </a:xfrm>
        </p:spPr>
        <p:txBody>
          <a:bodyPr>
            <a:normAutofit/>
          </a:bodyPr>
          <a:lstStyle/>
          <a:p>
            <a:pPr marL="0" indent="0">
              <a:buNone/>
            </a:pPr>
            <a:r>
              <a:rPr lang="zh-CN" altLang="en-US" dirty="0"/>
              <a:t>有带有两组线圈</a:t>
            </a:r>
            <a:r>
              <a:rPr lang="en-US" altLang="zh-CN" dirty="0"/>
              <a:t>A</a:t>
            </a:r>
            <a:r>
              <a:rPr lang="zh-CN" altLang="en-US" dirty="0"/>
              <a:t>和</a:t>
            </a:r>
            <a:r>
              <a:rPr lang="en-US" altLang="zh-CN" dirty="0"/>
              <a:t>B</a:t>
            </a:r>
            <a:r>
              <a:rPr lang="zh-CN" altLang="en-US" dirty="0"/>
              <a:t>的定子和具有与定子交替排列的固定磁场的转子</a:t>
            </a:r>
            <a:r>
              <a:rPr lang="zh-CN" altLang="en-US" dirty="0" smtClean="0"/>
              <a:t>。</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Immagin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
        <p:nvSpPr>
          <p:cNvPr id="10" name="AutoShape 2" descr="ACT 17HS5415P1X6: Stepper motor, 4 pole, 1.8 °, 4.2 V DC at reichelt  elektronik"/>
          <p:cNvSpPr>
            <a:spLocks noChangeAspect="1" noChangeArrowheads="1"/>
          </p:cNvSpPr>
          <p:nvPr/>
        </p:nvSpPr>
        <p:spPr bwMode="auto">
          <a:xfrm>
            <a:off x="155575" y="-838200"/>
            <a:ext cx="1895475"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Immagine 4"/>
          <p:cNvPicPr>
            <a:picLocks noChangeAspect="1"/>
          </p:cNvPicPr>
          <p:nvPr/>
        </p:nvPicPr>
        <p:blipFill rotWithShape="1">
          <a:blip r:embed="rId4" cstate="email">
            <a:extLst>
              <a:ext uri="{28A0092B-C50C-407E-A947-70E740481C1C}">
                <a14:useLocalDpi xmlns:a14="http://schemas.microsoft.com/office/drawing/2010/main"/>
              </a:ext>
            </a:extLst>
          </a:blip>
          <a:srcRect l="2520" t="15854" r="1721" b="16106"/>
          <a:stretch/>
        </p:blipFill>
        <p:spPr>
          <a:xfrm>
            <a:off x="291214" y="2073836"/>
            <a:ext cx="5472608" cy="1944217"/>
          </a:xfrm>
          <a:prstGeom prst="rect">
            <a:avLst/>
          </a:prstGeom>
        </p:spPr>
      </p:pic>
      <p:pic>
        <p:nvPicPr>
          <p:cNvPr id="9" name="Immagine 8"/>
          <p:cNvPicPr>
            <a:picLocks noChangeAspect="1"/>
          </p:cNvPicPr>
          <p:nvPr/>
        </p:nvPicPr>
        <p:blipFill>
          <a:blip r:embed="rId5"/>
          <a:stretch>
            <a:fillRect/>
          </a:stretch>
        </p:blipFill>
        <p:spPr>
          <a:xfrm>
            <a:off x="5991709" y="1074132"/>
            <a:ext cx="3055914" cy="3180929"/>
          </a:xfrm>
          <a:prstGeom prst="rect">
            <a:avLst/>
          </a:prstGeom>
        </p:spPr>
      </p:pic>
      <p:sp>
        <p:nvSpPr>
          <p:cNvPr id="17" name="Segnaposto contenuto 5"/>
          <p:cNvSpPr>
            <a:spLocks noGrp="1"/>
          </p:cNvSpPr>
          <p:nvPr>
            <p:ph sz="half" idx="2"/>
          </p:nvPr>
        </p:nvSpPr>
        <p:spPr>
          <a:xfrm>
            <a:off x="1541464" y="1847322"/>
            <a:ext cx="1019171" cy="384743"/>
          </a:xfrm>
        </p:spPr>
        <p:txBody>
          <a:bodyPr>
            <a:normAutofit fontScale="92500" lnSpcReduction="20000"/>
          </a:bodyPr>
          <a:lstStyle/>
          <a:p>
            <a:pPr marL="0" indent="0">
              <a:buNone/>
            </a:pPr>
            <a:r>
              <a:rPr lang="en-US" dirty="0" smtClean="0"/>
              <a:t>stator</a:t>
            </a:r>
            <a:endParaRPr lang="zh-CN" altLang="en-US" dirty="0"/>
          </a:p>
        </p:txBody>
      </p:sp>
      <p:sp>
        <p:nvSpPr>
          <p:cNvPr id="18" name="Segnaposto contenuto 5"/>
          <p:cNvSpPr>
            <a:spLocks noGrp="1"/>
          </p:cNvSpPr>
          <p:nvPr>
            <p:ph sz="half" idx="2"/>
          </p:nvPr>
        </p:nvSpPr>
        <p:spPr>
          <a:xfrm>
            <a:off x="3726623" y="2146575"/>
            <a:ext cx="1019171" cy="384743"/>
          </a:xfrm>
        </p:spPr>
        <p:txBody>
          <a:bodyPr>
            <a:normAutofit fontScale="92500" lnSpcReduction="20000"/>
          </a:bodyPr>
          <a:lstStyle/>
          <a:p>
            <a:pPr marL="0" indent="0">
              <a:buNone/>
            </a:pPr>
            <a:r>
              <a:rPr lang="en-US" dirty="0" smtClean="0"/>
              <a:t>rotor</a:t>
            </a:r>
            <a:endParaRPr lang="zh-CN" altLang="en-US" dirty="0"/>
          </a:p>
        </p:txBody>
      </p:sp>
      <p:sp>
        <p:nvSpPr>
          <p:cNvPr id="20" name="Segnaposto contenuto 5"/>
          <p:cNvSpPr>
            <a:spLocks noGrp="1"/>
          </p:cNvSpPr>
          <p:nvPr>
            <p:ph sz="half" idx="2"/>
          </p:nvPr>
        </p:nvSpPr>
        <p:spPr>
          <a:xfrm>
            <a:off x="7010080" y="4255061"/>
            <a:ext cx="1019171" cy="384743"/>
          </a:xfrm>
        </p:spPr>
        <p:txBody>
          <a:bodyPr>
            <a:normAutofit fontScale="92500" lnSpcReduction="20000"/>
          </a:bodyPr>
          <a:lstStyle/>
          <a:p>
            <a:pPr marL="0" indent="0">
              <a:buNone/>
            </a:pPr>
            <a:r>
              <a:rPr lang="en-US" dirty="0" smtClean="0"/>
              <a:t>stator</a:t>
            </a:r>
            <a:endParaRPr lang="zh-CN" altLang="en-US" dirty="0"/>
          </a:p>
        </p:txBody>
      </p:sp>
    </p:spTree>
    <p:extLst>
      <p:ext uri="{BB962C8B-B14F-4D97-AF65-F5344CB8AC3E}">
        <p14:creationId xmlns:p14="http://schemas.microsoft.com/office/powerpoint/2010/main" val="85523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4"/>
            <a:ext cx="5328905" cy="892417"/>
          </a:xfrm>
        </p:spPr>
        <p:txBody>
          <a:bodyPr>
            <a:normAutofit/>
          </a:bodyPr>
          <a:lstStyle/>
          <a:p>
            <a:pPr algn="l"/>
            <a:r>
              <a:rPr lang="en-US" b="1" dirty="0" smtClean="0">
                <a:effectLst>
                  <a:outerShdw blurRad="38100" dist="38100" dir="2700000" algn="tl">
                    <a:srgbClr val="000000">
                      <a:alpha val="43137"/>
                    </a:srgbClr>
                  </a:outerShdw>
                </a:effectLst>
              </a:rPr>
              <a:t>Movement</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5868144" y="1556791"/>
            <a:ext cx="3179479" cy="1606615"/>
          </a:xfrm>
        </p:spPr>
        <p:txBody>
          <a:bodyPr>
            <a:normAutofit fontScale="85000" lnSpcReduction="10000"/>
          </a:bodyPr>
          <a:lstStyle/>
          <a:p>
            <a:pPr marL="0" indent="0">
              <a:buNone/>
            </a:pPr>
            <a:r>
              <a:rPr lang="en-US" dirty="0" smtClean="0"/>
              <a:t>Powering </a:t>
            </a:r>
            <a:r>
              <a:rPr lang="en-US" dirty="0" err="1" smtClean="0"/>
              <a:t>alternativelly</a:t>
            </a:r>
            <a:r>
              <a:rPr lang="en-US" dirty="0" smtClean="0"/>
              <a:t> and sequentially the stator coil, the rotor  consequently are attracted and repulsed in phase with the coil.</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23</a:t>
            </a:fld>
            <a:endParaRPr lang="it-IT"/>
          </a:p>
        </p:txBody>
      </p:sp>
      <p:sp>
        <p:nvSpPr>
          <p:cNvPr id="19" name="Segnaposto contenuto 5"/>
          <p:cNvSpPr>
            <a:spLocks noGrp="1"/>
          </p:cNvSpPr>
          <p:nvPr>
            <p:ph sz="half" idx="2"/>
          </p:nvPr>
        </p:nvSpPr>
        <p:spPr>
          <a:xfrm>
            <a:off x="6012160" y="4047725"/>
            <a:ext cx="2892970" cy="1445632"/>
          </a:xfrm>
        </p:spPr>
        <p:txBody>
          <a:bodyPr>
            <a:normAutofit lnSpcReduction="10000"/>
          </a:bodyPr>
          <a:lstStyle/>
          <a:p>
            <a:pPr marL="0" indent="0">
              <a:buNone/>
            </a:pPr>
            <a:r>
              <a:rPr lang="zh-CN" altLang="en-US" dirty="0"/>
              <a:t>交替地和顺序地为定子线圈供电，因此转子与线圈同相地被吸引和排斥。。</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Immagin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
        <p:nvSpPr>
          <p:cNvPr id="10" name="AutoShape 2" descr="ACT 17HS5415P1X6: Stepper motor, 4 pole, 1.8 °, 4.2 V DC at reichelt  elektronik"/>
          <p:cNvSpPr>
            <a:spLocks noChangeAspect="1" noChangeArrowheads="1"/>
          </p:cNvSpPr>
          <p:nvPr/>
        </p:nvSpPr>
        <p:spPr bwMode="auto">
          <a:xfrm>
            <a:off x="155575" y="-838200"/>
            <a:ext cx="1895475"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 name="Immagin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91189" y="1011988"/>
            <a:ext cx="5460931" cy="5557336"/>
          </a:xfrm>
          <a:prstGeom prst="rect">
            <a:avLst/>
          </a:prstGeom>
        </p:spPr>
      </p:pic>
    </p:spTree>
    <p:extLst>
      <p:ext uri="{BB962C8B-B14F-4D97-AF65-F5344CB8AC3E}">
        <p14:creationId xmlns:p14="http://schemas.microsoft.com/office/powerpoint/2010/main" val="3256789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smtClean="0">
                <a:effectLst>
                  <a:outerShdw blurRad="38100" dist="38100" dir="2700000" algn="tl">
                    <a:srgbClr val="000000">
                      <a:alpha val="43137"/>
                    </a:srgbClr>
                  </a:outerShdw>
                </a:effectLst>
              </a:rPr>
              <a:t>TI DRV8825</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6019799" y="1370381"/>
            <a:ext cx="3163711" cy="1606730"/>
          </a:xfrm>
        </p:spPr>
        <p:txBody>
          <a:bodyPr>
            <a:normAutofit fontScale="85000" lnSpcReduction="20000"/>
          </a:bodyPr>
          <a:lstStyle/>
          <a:p>
            <a:pPr marL="0" indent="0">
              <a:buNone/>
            </a:pPr>
            <a:r>
              <a:rPr lang="en-US" dirty="0" smtClean="0"/>
              <a:t>DIR = up CW, low CCW </a:t>
            </a:r>
          </a:p>
          <a:p>
            <a:pPr marL="0" indent="0">
              <a:buNone/>
            </a:pPr>
            <a:r>
              <a:rPr lang="en-US" dirty="0" smtClean="0"/>
              <a:t>STEP = each pulse one step</a:t>
            </a:r>
          </a:p>
          <a:p>
            <a:pPr marL="0" indent="0">
              <a:buNone/>
            </a:pPr>
            <a:r>
              <a:rPr lang="en-US" dirty="0" smtClean="0"/>
              <a:t>A1-A2 = coils</a:t>
            </a:r>
          </a:p>
          <a:p>
            <a:pPr marL="0" indent="0">
              <a:buNone/>
            </a:pPr>
            <a:r>
              <a:rPr lang="en-US" dirty="0" smtClean="0"/>
              <a:t>B1-B2 = coils</a:t>
            </a:r>
          </a:p>
          <a:p>
            <a:pPr marL="0" indent="0">
              <a:buNone/>
            </a:pPr>
            <a:r>
              <a:rPr lang="en-US" dirty="0" smtClean="0"/>
              <a:t>Mode 0,1,2 = </a:t>
            </a:r>
            <a:r>
              <a:rPr lang="en-US" dirty="0" err="1" smtClean="0"/>
              <a:t>microstep</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24</a:t>
            </a:fld>
            <a:endParaRPr lang="it-IT"/>
          </a:p>
        </p:txBody>
      </p:sp>
      <p:sp>
        <p:nvSpPr>
          <p:cNvPr id="19" name="Segnaposto contenuto 5"/>
          <p:cNvSpPr>
            <a:spLocks noGrp="1"/>
          </p:cNvSpPr>
          <p:nvPr>
            <p:ph sz="half" idx="2"/>
          </p:nvPr>
        </p:nvSpPr>
        <p:spPr>
          <a:xfrm>
            <a:off x="6156176" y="4749620"/>
            <a:ext cx="2748954" cy="1445632"/>
          </a:xfrm>
        </p:spPr>
        <p:txBody>
          <a:bodyPr>
            <a:normAutofit fontScale="70000" lnSpcReduction="20000"/>
          </a:bodyPr>
          <a:lstStyle/>
          <a:p>
            <a:pPr marL="0" indent="0">
              <a:buNone/>
            </a:pPr>
            <a:r>
              <a:rPr lang="en-US" altLang="zh-CN" dirty="0"/>
              <a:t>DIR = </a:t>
            </a:r>
            <a:r>
              <a:rPr lang="zh-CN" altLang="en-US" dirty="0"/>
              <a:t>上顺时针，低逆时针</a:t>
            </a:r>
          </a:p>
          <a:p>
            <a:pPr marL="0" indent="0">
              <a:buNone/>
            </a:pPr>
            <a:r>
              <a:rPr lang="en-US" altLang="zh-CN" dirty="0"/>
              <a:t>STEP = </a:t>
            </a:r>
            <a:r>
              <a:rPr lang="zh-CN" altLang="en-US" dirty="0"/>
              <a:t>每个脉冲一步</a:t>
            </a:r>
          </a:p>
          <a:p>
            <a:pPr marL="0" indent="0">
              <a:buNone/>
            </a:pPr>
            <a:r>
              <a:rPr lang="en-US" altLang="zh-CN" dirty="0"/>
              <a:t>A1-A2 = </a:t>
            </a:r>
            <a:r>
              <a:rPr lang="zh-CN" altLang="en-US" dirty="0"/>
              <a:t>线圈</a:t>
            </a:r>
          </a:p>
          <a:p>
            <a:pPr marL="0" indent="0">
              <a:buNone/>
            </a:pPr>
            <a:r>
              <a:rPr lang="en-US" altLang="zh-CN" dirty="0"/>
              <a:t>B1-B2 = </a:t>
            </a:r>
            <a:r>
              <a:rPr lang="zh-CN" altLang="en-US" dirty="0"/>
              <a:t>线圈</a:t>
            </a:r>
          </a:p>
          <a:p>
            <a:pPr marL="0" indent="0">
              <a:buNone/>
            </a:pPr>
            <a:r>
              <a:rPr lang="zh-CN" altLang="en-US" dirty="0"/>
              <a:t>模式 </a:t>
            </a:r>
            <a:r>
              <a:rPr lang="en-US" altLang="zh-CN" dirty="0"/>
              <a:t>0,1,2 = </a:t>
            </a:r>
            <a:r>
              <a:rPr lang="zh-CN" altLang="en-US" dirty="0"/>
              <a:t>微步。</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14" name="Immagin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396" y="1018857"/>
            <a:ext cx="5871674" cy="5703898"/>
          </a:xfrm>
          <a:prstGeom prst="rect">
            <a:avLst/>
          </a:prstGeom>
        </p:spPr>
      </p:pic>
    </p:spTree>
    <p:extLst>
      <p:ext uri="{BB962C8B-B14F-4D97-AF65-F5344CB8AC3E}">
        <p14:creationId xmlns:p14="http://schemas.microsoft.com/office/powerpoint/2010/main" val="4196005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922188"/>
          </a:xfrm>
        </p:spPr>
        <p:txBody>
          <a:bodyPr>
            <a:normAutofit fontScale="90000"/>
          </a:bodyPr>
          <a:lstStyle/>
          <a:p>
            <a:pPr algn="l"/>
            <a:r>
              <a:rPr lang="en-US" b="1" dirty="0" smtClean="0">
                <a:effectLst>
                  <a:outerShdw blurRad="38100" dist="38100" dir="2700000" algn="tl">
                    <a:srgbClr val="000000">
                      <a:alpha val="43137"/>
                    </a:srgbClr>
                  </a:outerShdw>
                </a:effectLst>
              </a:rPr>
              <a:t>SCARA</a:t>
            </a:r>
            <a:br>
              <a:rPr lang="en-US" b="1" dirty="0" smtClean="0">
                <a:effectLst>
                  <a:outerShdw blurRad="38100" dist="38100" dir="2700000" algn="tl">
                    <a:srgbClr val="000000">
                      <a:alpha val="43137"/>
                    </a:srgbClr>
                  </a:outerShdw>
                </a:effectLst>
              </a:rPr>
            </a:br>
            <a:r>
              <a:rPr lang="en-US" sz="3600" b="1" dirty="0"/>
              <a:t>Selective Compliance Articulated Robot </a:t>
            </a:r>
            <a:r>
              <a:rPr lang="en-US" sz="3600" b="1" dirty="0" smtClean="0"/>
              <a:t>Arm</a:t>
            </a:r>
            <a:endParaRPr lang="zh-CN" altLang="en-US" sz="3100"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7098605" y="1825313"/>
            <a:ext cx="2016224" cy="1626571"/>
          </a:xfrm>
        </p:spPr>
        <p:txBody>
          <a:bodyPr>
            <a:normAutofit fontScale="92500" lnSpcReduction="10000"/>
          </a:bodyPr>
          <a:lstStyle/>
          <a:p>
            <a:pPr marL="0" indent="0">
              <a:buNone/>
            </a:pPr>
            <a:r>
              <a:rPr lang="en-US" dirty="0" smtClean="0"/>
              <a:t>Structure:</a:t>
            </a:r>
          </a:p>
          <a:p>
            <a:r>
              <a:rPr lang="en-US" dirty="0" smtClean="0"/>
              <a:t>Simple</a:t>
            </a:r>
          </a:p>
          <a:p>
            <a:r>
              <a:rPr lang="en-US" dirty="0" smtClean="0"/>
              <a:t>Strong</a:t>
            </a:r>
          </a:p>
          <a:p>
            <a:r>
              <a:rPr lang="en-US" dirty="0"/>
              <a:t>E</a:t>
            </a:r>
            <a:r>
              <a:rPr lang="en-US" dirty="0" smtClean="0"/>
              <a:t>asy</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25</a:t>
            </a:fld>
            <a:endParaRPr lang="it-IT"/>
          </a:p>
        </p:txBody>
      </p:sp>
      <p:sp>
        <p:nvSpPr>
          <p:cNvPr id="19" name="Segnaposto contenuto 5"/>
          <p:cNvSpPr>
            <a:spLocks noGrp="1"/>
          </p:cNvSpPr>
          <p:nvPr>
            <p:ph sz="half" idx="2"/>
          </p:nvPr>
        </p:nvSpPr>
        <p:spPr>
          <a:xfrm>
            <a:off x="7085356" y="4181301"/>
            <a:ext cx="1819774" cy="1445632"/>
          </a:xfrm>
        </p:spPr>
        <p:txBody>
          <a:bodyPr>
            <a:normAutofit fontScale="92500" lnSpcReduction="20000"/>
          </a:bodyPr>
          <a:lstStyle/>
          <a:p>
            <a:pPr marL="0" indent="0">
              <a:buNone/>
            </a:pPr>
            <a:r>
              <a:rPr lang="zh-CN" altLang="en-US" dirty="0"/>
              <a:t>结构：</a:t>
            </a:r>
          </a:p>
          <a:p>
            <a:r>
              <a:rPr lang="zh-CN" altLang="en-US" dirty="0"/>
              <a:t>简单的</a:t>
            </a:r>
          </a:p>
          <a:p>
            <a:r>
              <a:rPr lang="zh-CN" altLang="en-US" dirty="0"/>
              <a:t>强的</a:t>
            </a:r>
          </a:p>
          <a:p>
            <a:r>
              <a:rPr lang="zh-CN" altLang="en-US" dirty="0"/>
              <a:t>简单</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2" name="Immagin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07974" y="1476011"/>
            <a:ext cx="6496273" cy="3780154"/>
          </a:xfrm>
          <a:prstGeom prst="rect">
            <a:avLst/>
          </a:prstGeom>
        </p:spPr>
      </p:pic>
      <p:sp>
        <p:nvSpPr>
          <p:cNvPr id="9" name="Rettangolo 8"/>
          <p:cNvSpPr/>
          <p:nvPr/>
        </p:nvSpPr>
        <p:spPr>
          <a:xfrm>
            <a:off x="155574" y="6211669"/>
            <a:ext cx="6397626" cy="369332"/>
          </a:xfrm>
          <a:prstGeom prst="rect">
            <a:avLst/>
          </a:prstGeom>
        </p:spPr>
        <p:txBody>
          <a:bodyPr wrap="square">
            <a:spAutoFit/>
          </a:bodyPr>
          <a:lstStyle/>
          <a:p>
            <a:r>
              <a:rPr lang="zh-CN" altLang="en-US" dirty="0"/>
              <a:t>我们不使用 </a:t>
            </a:r>
            <a:r>
              <a:rPr lang="en-US" altLang="zh-CN" dirty="0"/>
              <a:t>X</a:t>
            </a:r>
            <a:r>
              <a:rPr lang="zh-CN" altLang="en-US" dirty="0"/>
              <a:t>、</a:t>
            </a:r>
            <a:r>
              <a:rPr lang="en-US" altLang="zh-CN" dirty="0"/>
              <a:t>Y </a:t>
            </a:r>
            <a:r>
              <a:rPr lang="zh-CN" altLang="en-US" dirty="0"/>
              <a:t>和 </a:t>
            </a:r>
            <a:r>
              <a:rPr lang="en-US" altLang="zh-CN" dirty="0"/>
              <a:t>Z</a:t>
            </a:r>
            <a:r>
              <a:rPr lang="zh-CN" altLang="en-US" dirty="0"/>
              <a:t>，我们使用简单的角度使其更简单。</a:t>
            </a:r>
            <a:endParaRPr lang="en-US" dirty="0"/>
          </a:p>
        </p:txBody>
      </p:sp>
      <p:sp>
        <p:nvSpPr>
          <p:cNvPr id="16" name="Segnaposto contenuto 5"/>
          <p:cNvSpPr>
            <a:spLocks noGrp="1"/>
          </p:cNvSpPr>
          <p:nvPr>
            <p:ph sz="half" idx="2"/>
          </p:nvPr>
        </p:nvSpPr>
        <p:spPr>
          <a:xfrm>
            <a:off x="155574" y="5256166"/>
            <a:ext cx="6792689" cy="797594"/>
          </a:xfrm>
        </p:spPr>
        <p:txBody>
          <a:bodyPr>
            <a:normAutofit lnSpcReduction="10000"/>
          </a:bodyPr>
          <a:lstStyle/>
          <a:p>
            <a:pPr marL="0" indent="0">
              <a:buNone/>
            </a:pPr>
            <a:r>
              <a:rPr lang="en-US" dirty="0" smtClean="0"/>
              <a:t>We do not use X,Y and Z, we made it more simple, using simple angle.</a:t>
            </a:r>
            <a:endParaRPr lang="zh-CN" altLang="en-US" dirty="0"/>
          </a:p>
        </p:txBody>
      </p:sp>
    </p:spTree>
    <p:extLst>
      <p:ext uri="{BB962C8B-B14F-4D97-AF65-F5344CB8AC3E}">
        <p14:creationId xmlns:p14="http://schemas.microsoft.com/office/powerpoint/2010/main" val="3179234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922188"/>
          </a:xfrm>
        </p:spPr>
        <p:txBody>
          <a:bodyPr>
            <a:normAutofit/>
          </a:bodyPr>
          <a:lstStyle/>
          <a:p>
            <a:pPr algn="l"/>
            <a:r>
              <a:rPr lang="en-US" b="1" dirty="0" smtClean="0">
                <a:effectLst>
                  <a:outerShdw blurRad="38100" dist="38100" dir="2700000" algn="tl">
                    <a:srgbClr val="000000">
                      <a:alpha val="43137"/>
                    </a:srgbClr>
                  </a:outerShdw>
                </a:effectLst>
              </a:rPr>
              <a:t>SCARA</a:t>
            </a:r>
            <a:endParaRPr lang="zh-CN" altLang="en-US" sz="3100"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22455" y="5320337"/>
            <a:ext cx="8626629" cy="438888"/>
          </a:xfrm>
        </p:spPr>
        <p:txBody>
          <a:bodyPr>
            <a:normAutofit fontScale="92500"/>
          </a:bodyPr>
          <a:lstStyle/>
          <a:p>
            <a:pPr marL="0" indent="0">
              <a:buNone/>
            </a:pPr>
            <a:r>
              <a:rPr lang="en-US" dirty="0" smtClean="0"/>
              <a:t>Our SCARA is made using plastics, but can be used any other materials</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26</a:t>
            </a:fld>
            <a:endParaRPr lang="it-IT"/>
          </a:p>
        </p:txBody>
      </p:sp>
      <p:sp>
        <p:nvSpPr>
          <p:cNvPr id="19" name="Segnaposto contenuto 5"/>
          <p:cNvSpPr>
            <a:spLocks noGrp="1"/>
          </p:cNvSpPr>
          <p:nvPr>
            <p:ph sz="half" idx="2"/>
          </p:nvPr>
        </p:nvSpPr>
        <p:spPr>
          <a:xfrm>
            <a:off x="122455" y="5919193"/>
            <a:ext cx="8250703" cy="449872"/>
          </a:xfrm>
        </p:spPr>
        <p:txBody>
          <a:bodyPr>
            <a:normAutofit lnSpcReduction="10000"/>
          </a:bodyPr>
          <a:lstStyle/>
          <a:p>
            <a:pPr marL="0" indent="0">
              <a:buNone/>
            </a:pPr>
            <a:r>
              <a:rPr lang="zh-CN" altLang="en-US" dirty="0"/>
              <a:t>我们的 </a:t>
            </a:r>
            <a:r>
              <a:rPr lang="en-US" altLang="zh-CN" dirty="0"/>
              <a:t>SCARA </a:t>
            </a:r>
            <a:r>
              <a:rPr lang="zh-CN" altLang="en-US" dirty="0"/>
              <a:t>使用塑料制成，但可以使用任何其他材料</a:t>
            </a:r>
            <a:endParaRPr lang="zh-CN" altLang="en-US"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12" name="Immagine 1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259632" y="1080261"/>
            <a:ext cx="5832648" cy="4014643"/>
          </a:xfrm>
          <a:prstGeom prst="rect">
            <a:avLst/>
          </a:prstGeom>
        </p:spPr>
      </p:pic>
    </p:spTree>
    <p:extLst>
      <p:ext uri="{BB962C8B-B14F-4D97-AF65-F5344CB8AC3E}">
        <p14:creationId xmlns:p14="http://schemas.microsoft.com/office/powerpoint/2010/main" val="2552580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922188"/>
          </a:xfrm>
        </p:spPr>
        <p:txBody>
          <a:bodyPr>
            <a:normAutofit/>
          </a:bodyPr>
          <a:lstStyle/>
          <a:p>
            <a:pPr algn="l"/>
            <a:r>
              <a:rPr lang="en-US" b="1" dirty="0" smtClean="0">
                <a:effectLst>
                  <a:outerShdw blurRad="38100" dist="38100" dir="2700000" algn="tl">
                    <a:srgbClr val="000000">
                      <a:alpha val="43137"/>
                    </a:srgbClr>
                  </a:outerShdw>
                </a:effectLst>
              </a:rPr>
              <a:t>Motor M1 and M2 - angles</a:t>
            </a:r>
            <a:endParaRPr lang="zh-CN" altLang="en-US" sz="3100"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5060664" y="1782601"/>
            <a:ext cx="3626136" cy="1854568"/>
          </a:xfrm>
        </p:spPr>
        <p:txBody>
          <a:bodyPr>
            <a:normAutofit fontScale="85000" lnSpcReduction="10000"/>
          </a:bodyPr>
          <a:lstStyle/>
          <a:p>
            <a:pPr marL="0" indent="0">
              <a:buNone/>
            </a:pPr>
            <a:r>
              <a:rPr lang="en-US" dirty="0" smtClean="0"/>
              <a:t>We send command to the M1 and M2 directly in angle.</a:t>
            </a:r>
          </a:p>
          <a:p>
            <a:pPr marL="0" indent="0">
              <a:buNone/>
            </a:pPr>
            <a:r>
              <a:rPr lang="en-US" altLang="zh-CN" dirty="0" smtClean="0"/>
              <a:t>Data is send over the Theremino Master, using slot and the programming language called Theremino Automation.</a:t>
            </a:r>
          </a:p>
          <a:p>
            <a:pPr marL="0" indent="0">
              <a:buNone/>
            </a:pP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27</a:t>
            </a:fld>
            <a:endParaRPr lang="it-IT"/>
          </a:p>
        </p:txBody>
      </p:sp>
      <p:sp>
        <p:nvSpPr>
          <p:cNvPr id="19" name="Segnaposto contenuto 5"/>
          <p:cNvSpPr>
            <a:spLocks noGrp="1"/>
          </p:cNvSpPr>
          <p:nvPr>
            <p:ph sz="half" idx="2"/>
          </p:nvPr>
        </p:nvSpPr>
        <p:spPr>
          <a:xfrm>
            <a:off x="5160109" y="4064624"/>
            <a:ext cx="3745021" cy="1596624"/>
          </a:xfrm>
        </p:spPr>
        <p:txBody>
          <a:bodyPr>
            <a:noAutofit/>
          </a:bodyPr>
          <a:lstStyle/>
          <a:p>
            <a:pPr marL="0" indent="0">
              <a:buNone/>
            </a:pPr>
            <a:r>
              <a:rPr lang="zh-CN" altLang="en-US" sz="1800" dirty="0"/>
              <a:t>我们直接以角度向 </a:t>
            </a:r>
            <a:r>
              <a:rPr lang="en-US" altLang="zh-CN" sz="1800" dirty="0"/>
              <a:t>M1 </a:t>
            </a:r>
            <a:r>
              <a:rPr lang="zh-CN" altLang="en-US" sz="1800" dirty="0"/>
              <a:t>和 </a:t>
            </a:r>
            <a:r>
              <a:rPr lang="en-US" altLang="zh-CN" sz="1800" dirty="0"/>
              <a:t>M2 </a:t>
            </a:r>
            <a:r>
              <a:rPr lang="zh-CN" altLang="en-US" sz="1800" dirty="0"/>
              <a:t>发送命令。</a:t>
            </a:r>
          </a:p>
          <a:p>
            <a:pPr marL="0" indent="0">
              <a:buNone/>
            </a:pPr>
            <a:r>
              <a:rPr lang="zh-CN" altLang="en-US" sz="1800" dirty="0"/>
              <a:t>数据通过 </a:t>
            </a:r>
            <a:r>
              <a:rPr lang="en-US" altLang="zh-CN" sz="1800" dirty="0"/>
              <a:t>Theremino </a:t>
            </a:r>
            <a:r>
              <a:rPr lang="zh-CN" altLang="en-US" sz="1800" dirty="0"/>
              <a:t>主机发送</a:t>
            </a:r>
            <a:r>
              <a:rPr lang="en-US" altLang="zh-CN" sz="1800" dirty="0"/>
              <a:t>, </a:t>
            </a:r>
            <a:r>
              <a:rPr lang="zh-CN" altLang="en-US" sz="1800" dirty="0"/>
              <a:t>使用插槽和称为 </a:t>
            </a:r>
            <a:r>
              <a:rPr lang="en-US" altLang="zh-CN" sz="1800" dirty="0"/>
              <a:t>Theremino </a:t>
            </a:r>
            <a:r>
              <a:rPr lang="zh-CN" altLang="en-US" sz="1800" dirty="0"/>
              <a:t>自动化的编程语言。</a:t>
            </a:r>
            <a:endParaRPr lang="zh-CN" altLang="en-US" sz="1800" dirty="0"/>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2" name="Immagine 1"/>
          <p:cNvPicPr>
            <a:picLocks noChangeAspect="1"/>
          </p:cNvPicPr>
          <p:nvPr/>
        </p:nvPicPr>
        <p:blipFill rotWithShape="1">
          <a:blip r:embed="rId5" cstate="email">
            <a:extLst>
              <a:ext uri="{28A0092B-C50C-407E-A947-70E740481C1C}">
                <a14:useLocalDpi xmlns:a14="http://schemas.microsoft.com/office/drawing/2010/main"/>
              </a:ext>
            </a:extLst>
          </a:blip>
          <a:srcRect l="6279"/>
          <a:stretch/>
        </p:blipFill>
        <p:spPr>
          <a:xfrm>
            <a:off x="215095" y="1124397"/>
            <a:ext cx="4472007" cy="5597078"/>
          </a:xfrm>
          <a:prstGeom prst="rect">
            <a:avLst/>
          </a:prstGeom>
        </p:spPr>
      </p:pic>
    </p:spTree>
    <p:extLst>
      <p:ext uri="{BB962C8B-B14F-4D97-AF65-F5344CB8AC3E}">
        <p14:creationId xmlns:p14="http://schemas.microsoft.com/office/powerpoint/2010/main" val="1810030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665405"/>
          </a:xfrm>
        </p:spPr>
        <p:txBody>
          <a:bodyPr>
            <a:normAutofit fontScale="90000"/>
          </a:bodyPr>
          <a:lstStyle/>
          <a:p>
            <a:pPr algn="l"/>
            <a:r>
              <a:rPr lang="en-US" b="1" dirty="0" smtClean="0">
                <a:effectLst>
                  <a:outerShdw blurRad="38100" dist="38100" dir="2700000" algn="tl">
                    <a:srgbClr val="000000">
                      <a:alpha val="43137"/>
                    </a:srgbClr>
                  </a:outerShdw>
                </a:effectLst>
              </a:rPr>
              <a:t>Theremino Automation</a:t>
            </a:r>
            <a:endParaRPr lang="zh-CN" altLang="en-US" sz="3100" b="1" dirty="0">
              <a:effectLst>
                <a:outerShdw blurRad="38100" dist="38100" dir="2700000" algn="tl">
                  <a:srgbClr val="000000">
                    <a:alpha val="43137"/>
                  </a:srgbClr>
                </a:outerShdw>
              </a:effectLst>
            </a:endParaRPr>
          </a:p>
        </p:txBody>
      </p:sp>
      <p:sp>
        <p:nvSpPr>
          <p:cNvPr id="3" name="Segnaposto numero diapositiva 2"/>
          <p:cNvSpPr>
            <a:spLocks noGrp="1"/>
          </p:cNvSpPr>
          <p:nvPr>
            <p:ph type="sldNum" sz="quarter" idx="12"/>
          </p:nvPr>
        </p:nvSpPr>
        <p:spPr/>
        <p:txBody>
          <a:bodyPr/>
          <a:lstStyle/>
          <a:p>
            <a:fld id="{B007B441-5312-499D-93C3-6E37886527FA}" type="slidenum">
              <a:rPr lang="it-IT" smtClean="0"/>
              <a:t>28</a:t>
            </a:fld>
            <a:endParaRPr lang="it-IT"/>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pic>
        <p:nvPicPr>
          <p:cNvPr id="13" name="Immagin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7575" y="917346"/>
            <a:ext cx="6963849" cy="5739507"/>
          </a:xfrm>
          <a:prstGeom prst="rect">
            <a:avLst/>
          </a:prstGeom>
        </p:spPr>
      </p:pic>
    </p:spTree>
    <p:extLst>
      <p:ext uri="{BB962C8B-B14F-4D97-AF65-F5344CB8AC3E}">
        <p14:creationId xmlns:p14="http://schemas.microsoft.com/office/powerpoint/2010/main" val="2982642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665405"/>
          </a:xfrm>
        </p:spPr>
        <p:txBody>
          <a:bodyPr>
            <a:normAutofit fontScale="90000"/>
          </a:bodyPr>
          <a:lstStyle/>
          <a:p>
            <a:pPr algn="l"/>
            <a:r>
              <a:rPr lang="en-US" b="1" dirty="0" smtClean="0">
                <a:effectLst>
                  <a:outerShdw blurRad="38100" dist="38100" dir="2700000" algn="tl">
                    <a:srgbClr val="000000">
                      <a:alpha val="43137"/>
                    </a:srgbClr>
                  </a:outerShdw>
                </a:effectLst>
              </a:rPr>
              <a:t>Theremino Automation</a:t>
            </a:r>
            <a:endParaRPr lang="zh-CN" altLang="en-US" sz="3100" b="1" dirty="0">
              <a:effectLst>
                <a:outerShdw blurRad="38100" dist="38100" dir="2700000" algn="tl">
                  <a:srgbClr val="000000">
                    <a:alpha val="43137"/>
                  </a:srgbClr>
                </a:outerShdw>
              </a:effectLst>
            </a:endParaRPr>
          </a:p>
        </p:txBody>
      </p:sp>
      <p:sp>
        <p:nvSpPr>
          <p:cNvPr id="3" name="Segnaposto numero diapositiva 2"/>
          <p:cNvSpPr>
            <a:spLocks noGrp="1"/>
          </p:cNvSpPr>
          <p:nvPr>
            <p:ph type="sldNum" sz="quarter" idx="12"/>
          </p:nvPr>
        </p:nvSpPr>
        <p:spPr/>
        <p:txBody>
          <a:bodyPr/>
          <a:lstStyle/>
          <a:p>
            <a:fld id="{B007B441-5312-499D-93C3-6E37886527FA}" type="slidenum">
              <a:rPr lang="it-IT" smtClean="0"/>
              <a:t>29</a:t>
            </a:fld>
            <a:endParaRPr lang="it-IT"/>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
        <p:nvSpPr>
          <p:cNvPr id="12" name="Segnaposto contenuto 5"/>
          <p:cNvSpPr>
            <a:spLocks noGrp="1"/>
          </p:cNvSpPr>
          <p:nvPr>
            <p:ph sz="half" idx="2"/>
          </p:nvPr>
        </p:nvSpPr>
        <p:spPr>
          <a:xfrm>
            <a:off x="3059833" y="1326794"/>
            <a:ext cx="5931400" cy="1854568"/>
          </a:xfrm>
        </p:spPr>
        <p:txBody>
          <a:bodyPr>
            <a:normAutofit fontScale="77500" lnSpcReduction="20000"/>
          </a:bodyPr>
          <a:lstStyle/>
          <a:p>
            <a:pPr marL="0" indent="0">
              <a:buNone/>
            </a:pPr>
            <a:r>
              <a:rPr lang="en-US" dirty="0" smtClean="0"/>
              <a:t>The language Theremino Automation is an OPEN SOURCE project, that was invented to simplify the interaction between sensor and actuator, with particular attention to the Stepper Motor, for the users that are not a professional programmer.</a:t>
            </a:r>
          </a:p>
          <a:p>
            <a:pPr marL="0" indent="0">
              <a:buNone/>
            </a:pPr>
            <a:r>
              <a:rPr lang="en-US" altLang="zh-CN" dirty="0" smtClean="0"/>
              <a:t>To store the instruction to send to the </a:t>
            </a:r>
            <a:r>
              <a:rPr lang="en-US" altLang="zh-CN" dirty="0" smtClean="0"/>
              <a:t>robot, we use a text file called SEQUENCE.</a:t>
            </a:r>
            <a:endParaRPr lang="zh-CN" altLang="en-US" dirty="0"/>
          </a:p>
        </p:txBody>
      </p:sp>
      <p:sp>
        <p:nvSpPr>
          <p:cNvPr id="14" name="Segnaposto contenuto 5"/>
          <p:cNvSpPr>
            <a:spLocks noGrp="1"/>
          </p:cNvSpPr>
          <p:nvPr>
            <p:ph sz="half" idx="2"/>
          </p:nvPr>
        </p:nvSpPr>
        <p:spPr>
          <a:xfrm>
            <a:off x="3029580" y="4193579"/>
            <a:ext cx="5657220" cy="1692736"/>
          </a:xfrm>
        </p:spPr>
        <p:txBody>
          <a:bodyPr>
            <a:noAutofit/>
          </a:bodyPr>
          <a:lstStyle/>
          <a:p>
            <a:pPr marL="0" indent="0">
              <a:buNone/>
            </a:pPr>
            <a:r>
              <a:rPr lang="zh-CN" altLang="en-US" sz="2000" dirty="0"/>
              <a:t>语言 </a:t>
            </a:r>
            <a:r>
              <a:rPr lang="en-US" altLang="zh-CN" sz="2000" dirty="0"/>
              <a:t>Theremino </a:t>
            </a:r>
            <a:r>
              <a:rPr lang="zh-CN" altLang="en-US" sz="2000" dirty="0"/>
              <a:t>自动化是一个开源项目</a:t>
            </a:r>
            <a:r>
              <a:rPr lang="en-US" altLang="zh-CN" sz="2000" dirty="0"/>
              <a:t>, </a:t>
            </a:r>
            <a:r>
              <a:rPr lang="zh-CN" altLang="en-US" sz="2000" dirty="0"/>
              <a:t>发明它是为了简化传感器和执行器之间的交互</a:t>
            </a:r>
            <a:r>
              <a:rPr lang="en-US" altLang="zh-CN" sz="2000" dirty="0"/>
              <a:t>, </a:t>
            </a:r>
            <a:r>
              <a:rPr lang="zh-CN" altLang="en-US" sz="2000" dirty="0"/>
              <a:t>特别注意步进电机</a:t>
            </a:r>
            <a:r>
              <a:rPr lang="en-US" altLang="zh-CN" sz="2000" dirty="0"/>
              <a:t>, </a:t>
            </a:r>
            <a:r>
              <a:rPr lang="zh-CN" altLang="en-US" sz="2000" dirty="0"/>
              <a:t>对于不是专业程序员的用户</a:t>
            </a:r>
            <a:r>
              <a:rPr lang="en-US" altLang="zh-CN" sz="2000" dirty="0"/>
              <a:t>.</a:t>
            </a:r>
            <a:r>
              <a:rPr lang="zh-CN" altLang="en-US" sz="2000" dirty="0"/>
              <a:t>为了存储发送给机器人的指令，我们使用了一个名为 </a:t>
            </a:r>
            <a:r>
              <a:rPr lang="en-US" altLang="zh-CN" sz="2000" dirty="0" smtClean="0"/>
              <a:t>SEQUENCE </a:t>
            </a:r>
            <a:r>
              <a:rPr lang="zh-CN" altLang="en-US" sz="2000" dirty="0"/>
              <a:t>的文本文件。。</a:t>
            </a:r>
            <a:endParaRPr lang="zh-CN" altLang="en-US" sz="2000" dirty="0"/>
          </a:p>
        </p:txBody>
      </p:sp>
      <p:sp>
        <p:nvSpPr>
          <p:cNvPr id="6" name="Rettangolo 5"/>
          <p:cNvSpPr/>
          <p:nvPr/>
        </p:nvSpPr>
        <p:spPr>
          <a:xfrm>
            <a:off x="4523930" y="3520298"/>
            <a:ext cx="4477717" cy="369332"/>
          </a:xfrm>
          <a:prstGeom prst="rect">
            <a:avLst/>
          </a:prstGeom>
        </p:spPr>
        <p:txBody>
          <a:bodyPr wrap="square">
            <a:spAutoFit/>
          </a:bodyPr>
          <a:lstStyle/>
          <a:p>
            <a:r>
              <a:rPr lang="en-US" dirty="0" smtClean="0">
                <a:hlinkClick r:id="rId5"/>
              </a:rPr>
              <a:t>www.theremino.com/downloads/automation</a:t>
            </a:r>
            <a:endParaRPr lang="en-US" dirty="0"/>
          </a:p>
        </p:txBody>
      </p:sp>
      <p:pic>
        <p:nvPicPr>
          <p:cNvPr id="9" name="Immagin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06829" y="1143111"/>
            <a:ext cx="1243449" cy="5493038"/>
          </a:xfrm>
          <a:prstGeom prst="rect">
            <a:avLst/>
          </a:prstGeom>
        </p:spPr>
      </p:pic>
    </p:spTree>
    <p:extLst>
      <p:ext uri="{BB962C8B-B14F-4D97-AF65-F5344CB8AC3E}">
        <p14:creationId xmlns:p14="http://schemas.microsoft.com/office/powerpoint/2010/main" val="457399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3559175" cy="1810643"/>
          </a:xfrm>
        </p:spPr>
        <p:txBody>
          <a:bodyPr>
            <a:normAutofit fontScale="70000" lnSpcReduction="20000"/>
          </a:bodyPr>
          <a:lstStyle/>
          <a:p>
            <a:pPr marL="0" indent="0">
              <a:buNone/>
            </a:pPr>
            <a:r>
              <a:rPr lang="en-US" dirty="0"/>
              <a:t>The seed of the theremino system was put by Bill Gates the day in which I introduced Windows 95 in 1995 and when they connected the scanner to the PC, the operating system went to blue screen.</a:t>
            </a:r>
          </a:p>
          <a:p>
            <a:pPr marL="0" indent="0">
              <a:buNone/>
            </a:pPr>
            <a:r>
              <a:rPr lang="en-US" altLang="zh-CN" dirty="0"/>
              <a:t>To see the original video click on the link.</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a:t>
            </a:r>
            <a:r>
              <a:rPr lang="it-IT" dirty="0" smtClean="0"/>
              <a:t>Apr</a:t>
            </a:r>
            <a:r>
              <a:rPr lang="it-IT" dirty="0" smtClean="0"/>
              <a:t>. </a:t>
            </a:r>
            <a:r>
              <a:rPr lang="it-IT" dirty="0"/>
              <a:t>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3</a:t>
            </a:fld>
            <a:endParaRPr lang="it-IT"/>
          </a:p>
        </p:txBody>
      </p:sp>
      <p:pic>
        <p:nvPicPr>
          <p:cNvPr id="1026" name="Picture 2" descr="labnol"/>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23928" y="1481469"/>
            <a:ext cx="4957774" cy="3198564"/>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hlinkClick r:id="rId3"/>
          </p:cNvPr>
          <p:cNvSpPr/>
          <p:nvPr/>
        </p:nvSpPr>
        <p:spPr>
          <a:xfrm>
            <a:off x="4459135" y="5180428"/>
            <a:ext cx="3160865" cy="369332"/>
          </a:xfrm>
          <a:prstGeom prst="rect">
            <a:avLst/>
          </a:prstGeom>
        </p:spPr>
        <p:txBody>
          <a:bodyPr wrap="none">
            <a:spAutoFit/>
          </a:bodyPr>
          <a:lstStyle/>
          <a:p>
            <a:r>
              <a:rPr lang="en-US" dirty="0"/>
              <a:t>https://</a:t>
            </a:r>
            <a:r>
              <a:rPr lang="en-US" dirty="0">
                <a:hlinkClick r:id="rId3"/>
              </a:rPr>
              <a:t>youtu.be/LfNQOOr9aR8</a:t>
            </a:r>
            <a:endParaRPr lang="en-US" dirty="0"/>
          </a:p>
        </p:txBody>
      </p:sp>
      <p:sp>
        <p:nvSpPr>
          <p:cNvPr id="19" name="Segnaposto contenuto 5"/>
          <p:cNvSpPr>
            <a:spLocks noGrp="1"/>
          </p:cNvSpPr>
          <p:nvPr>
            <p:ph sz="half" idx="2"/>
          </p:nvPr>
        </p:nvSpPr>
        <p:spPr>
          <a:xfrm>
            <a:off x="179511" y="3619434"/>
            <a:ext cx="3559175" cy="1810643"/>
          </a:xfrm>
        </p:spPr>
        <p:txBody>
          <a:bodyPr>
            <a:normAutofit fontScale="92500" lnSpcReduction="20000"/>
          </a:bodyPr>
          <a:lstStyle/>
          <a:p>
            <a:pPr marL="0" indent="0">
              <a:buNone/>
            </a:pPr>
            <a:r>
              <a:rPr lang="en-US" altLang="zh-CN" dirty="0"/>
              <a:t>Theremino </a:t>
            </a:r>
            <a:r>
              <a:rPr lang="zh-CN" altLang="en-US" dirty="0"/>
              <a:t>系统的种子是比尔盖茨在 </a:t>
            </a:r>
            <a:r>
              <a:rPr lang="en-US" altLang="zh-CN" dirty="0"/>
              <a:t>1995 </a:t>
            </a:r>
            <a:r>
              <a:rPr lang="zh-CN" altLang="en-US" dirty="0"/>
              <a:t>年我推出 </a:t>
            </a:r>
            <a:r>
              <a:rPr lang="en-US" altLang="zh-CN" dirty="0"/>
              <a:t>Windows 95 </a:t>
            </a:r>
            <a:r>
              <a:rPr lang="zh-CN" altLang="en-US" dirty="0"/>
              <a:t>的那一天，当他们将扫描仪连接到 </a:t>
            </a:r>
            <a:r>
              <a:rPr lang="en-US" altLang="zh-CN" dirty="0"/>
              <a:t>PC </a:t>
            </a:r>
            <a:r>
              <a:rPr lang="zh-CN" altLang="en-US" dirty="0"/>
              <a:t>时，操作系统进入蓝屏。要查看原始视频，请单击链接。</a:t>
            </a:r>
          </a:p>
        </p:txBody>
      </p:sp>
      <p:pic>
        <p:nvPicPr>
          <p:cNvPr id="10" name="Immagin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1" name="Immagine 10"/>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58520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849185" cy="665405"/>
          </a:xfrm>
        </p:spPr>
        <p:txBody>
          <a:bodyPr>
            <a:normAutofit/>
          </a:bodyPr>
          <a:lstStyle/>
          <a:p>
            <a:pPr algn="l"/>
            <a:r>
              <a:rPr lang="en-US" sz="3200" b="1" dirty="0" smtClean="0">
                <a:effectLst>
                  <a:outerShdw blurRad="38100" dist="38100" dir="2700000" algn="tl">
                    <a:srgbClr val="000000">
                      <a:alpha val="43137"/>
                    </a:srgbClr>
                  </a:outerShdw>
                </a:effectLst>
              </a:rPr>
              <a:t>Sequence of Theremino Automation</a:t>
            </a:r>
            <a:endParaRPr lang="zh-CN" altLang="en-US" sz="2000" b="1" dirty="0">
              <a:effectLst>
                <a:outerShdw blurRad="38100" dist="38100" dir="2700000" algn="tl">
                  <a:srgbClr val="000000">
                    <a:alpha val="43137"/>
                  </a:srgbClr>
                </a:outerShdw>
              </a:effectLst>
            </a:endParaRPr>
          </a:p>
        </p:txBody>
      </p:sp>
      <p:sp>
        <p:nvSpPr>
          <p:cNvPr id="3" name="Segnaposto numero diapositiva 2"/>
          <p:cNvSpPr>
            <a:spLocks noGrp="1"/>
          </p:cNvSpPr>
          <p:nvPr>
            <p:ph type="sldNum" sz="quarter" idx="12"/>
          </p:nvPr>
        </p:nvSpPr>
        <p:spPr/>
        <p:txBody>
          <a:bodyPr/>
          <a:lstStyle/>
          <a:p>
            <a:fld id="{B007B441-5312-499D-93C3-6E37886527FA}" type="slidenum">
              <a:rPr lang="it-IT" smtClean="0"/>
              <a:t>30</a:t>
            </a:fld>
            <a:endParaRPr lang="it-IT"/>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2" descr="ACT DM420: Stepper motor driver for NEMA 17, 12 - 36 V at reichelt  elektroni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4" descr="ACT DM420: Stepper motor driver for NEMA 17, 12 - 36 V at reichelt  elektroni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5" name="Immagine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26" name="Immagine 2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
        <p:nvSpPr>
          <p:cNvPr id="12" name="Segnaposto contenuto 5"/>
          <p:cNvSpPr>
            <a:spLocks noGrp="1"/>
          </p:cNvSpPr>
          <p:nvPr>
            <p:ph sz="half" idx="2"/>
          </p:nvPr>
        </p:nvSpPr>
        <p:spPr>
          <a:xfrm>
            <a:off x="5724126" y="1326794"/>
            <a:ext cx="3267106" cy="1854568"/>
          </a:xfrm>
        </p:spPr>
        <p:txBody>
          <a:bodyPr>
            <a:normAutofit fontScale="77500" lnSpcReduction="20000"/>
          </a:bodyPr>
          <a:lstStyle/>
          <a:p>
            <a:pPr marL="0" indent="0">
              <a:buNone/>
            </a:pPr>
            <a:r>
              <a:rPr lang="en-US" dirty="0" smtClean="0"/>
              <a:t>The commands stored into the Sequence file are very simple, intuitive and self explanatory.</a:t>
            </a:r>
          </a:p>
          <a:p>
            <a:pPr marL="0" indent="0">
              <a:buNone/>
            </a:pPr>
            <a:endParaRPr lang="en-US" dirty="0" smtClean="0"/>
          </a:p>
          <a:p>
            <a:pPr marL="0" indent="0">
              <a:buNone/>
            </a:pPr>
            <a:r>
              <a:rPr lang="en-US" altLang="zh-CN" dirty="0" smtClean="0"/>
              <a:t>The special editor avoid to use type mistake in the commands</a:t>
            </a:r>
            <a:endParaRPr lang="zh-CN" altLang="en-US" dirty="0"/>
          </a:p>
        </p:txBody>
      </p:sp>
      <p:sp>
        <p:nvSpPr>
          <p:cNvPr id="14" name="Segnaposto contenuto 5"/>
          <p:cNvSpPr>
            <a:spLocks noGrp="1"/>
          </p:cNvSpPr>
          <p:nvPr>
            <p:ph sz="half" idx="2"/>
          </p:nvPr>
        </p:nvSpPr>
        <p:spPr>
          <a:xfrm>
            <a:off x="5796135" y="3861048"/>
            <a:ext cx="3024338" cy="2118752"/>
          </a:xfrm>
        </p:spPr>
        <p:txBody>
          <a:bodyPr>
            <a:noAutofit/>
          </a:bodyPr>
          <a:lstStyle/>
          <a:p>
            <a:pPr marL="0" indent="0">
              <a:buNone/>
            </a:pPr>
            <a:r>
              <a:rPr lang="zh-CN" altLang="en-US" sz="2000" dirty="0"/>
              <a:t>存储在序列文件中的命令非常简单、直观且一目了然。</a:t>
            </a:r>
          </a:p>
          <a:p>
            <a:pPr marL="0" indent="0">
              <a:buNone/>
            </a:pPr>
            <a:endParaRPr lang="zh-CN" altLang="en-US" sz="2000" dirty="0"/>
          </a:p>
          <a:p>
            <a:pPr marL="0" indent="0">
              <a:buNone/>
            </a:pPr>
            <a:r>
              <a:rPr lang="zh-CN" altLang="en-US" sz="2000" dirty="0"/>
              <a:t>特殊编辑器避免在命令中使用类型错误。</a:t>
            </a:r>
            <a:endParaRPr lang="zh-CN" altLang="en-US" sz="2000" dirty="0"/>
          </a:p>
        </p:txBody>
      </p:sp>
      <p:pic>
        <p:nvPicPr>
          <p:cNvPr id="15" name="Immagine 14"/>
          <p:cNvPicPr>
            <a:picLocks noChangeAspect="1"/>
          </p:cNvPicPr>
          <p:nvPr/>
        </p:nvPicPr>
        <p:blipFill>
          <a:blip r:embed="rId5"/>
          <a:stretch>
            <a:fillRect/>
          </a:stretch>
        </p:blipFill>
        <p:spPr>
          <a:xfrm>
            <a:off x="131793" y="942058"/>
            <a:ext cx="5324475" cy="5657850"/>
          </a:xfrm>
          <a:prstGeom prst="rect">
            <a:avLst/>
          </a:prstGeom>
        </p:spPr>
      </p:pic>
    </p:spTree>
    <p:extLst>
      <p:ext uri="{BB962C8B-B14F-4D97-AF65-F5344CB8AC3E}">
        <p14:creationId xmlns:p14="http://schemas.microsoft.com/office/powerpoint/2010/main" val="1238514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a:effectLst>
                  <a:outerShdw blurRad="38100" dist="38100" dir="2700000" algn="tl">
                    <a:srgbClr val="000000">
                      <a:alpha val="43137"/>
                    </a:srgbClr>
                  </a:outerShdw>
                </a:effectLst>
              </a:rPr>
              <a:t>Theremino </a:t>
            </a:r>
            <a:r>
              <a:rPr lang="en-US" b="1" dirty="0" smtClean="0">
                <a:effectLst>
                  <a:outerShdw blurRad="38100" dist="38100" dir="2700000" algn="tl">
                    <a:srgbClr val="000000">
                      <a:alpha val="43137"/>
                    </a:srgbClr>
                  </a:outerShdw>
                </a:effectLst>
              </a:rPr>
              <a:t>other applications</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222140" y="4127199"/>
            <a:ext cx="4320480" cy="1579091"/>
          </a:xfrm>
        </p:spPr>
        <p:txBody>
          <a:bodyPr>
            <a:normAutofit/>
          </a:bodyPr>
          <a:lstStyle/>
          <a:p>
            <a:pPr marL="0" indent="0">
              <a:buNone/>
            </a:pPr>
            <a:r>
              <a:rPr lang="en-US" sz="2000" dirty="0"/>
              <a:t>On a web page we have reported all the applications, some totally innovative.</a:t>
            </a:r>
          </a:p>
          <a:p>
            <a:pPr marL="0" indent="0">
              <a:buNone/>
            </a:pPr>
            <a:r>
              <a:rPr lang="en-US" sz="2000" dirty="0"/>
              <a:t>All strictly OPEN SOURCE.</a:t>
            </a:r>
          </a:p>
          <a:p>
            <a:pPr marL="0" indent="0">
              <a:buNone/>
            </a:pPr>
            <a:r>
              <a:rPr lang="en-US" sz="2000" dirty="0">
                <a:hlinkClick r:id="rId2"/>
              </a:rPr>
              <a:t>www.theremino.com/en/applications</a:t>
            </a:r>
            <a:endParaRPr lang="zh-CN" altLang="en-US" sz="2000" dirty="0"/>
          </a:p>
        </p:txBody>
      </p:sp>
      <p:sp>
        <p:nvSpPr>
          <p:cNvPr id="3" name="Segnaposto numero diapositiva 2"/>
          <p:cNvSpPr>
            <a:spLocks noGrp="1"/>
          </p:cNvSpPr>
          <p:nvPr>
            <p:ph type="sldNum" sz="quarter" idx="12"/>
          </p:nvPr>
        </p:nvSpPr>
        <p:spPr/>
        <p:txBody>
          <a:bodyPr/>
          <a:lstStyle/>
          <a:p>
            <a:fld id="{B007B441-5312-499D-93C3-6E37886527FA}" type="slidenum">
              <a:rPr lang="it-IT" sz="1600" smtClean="0"/>
              <a:t>31</a:t>
            </a:fld>
            <a:endParaRPr lang="it-IT" sz="1600"/>
          </a:p>
        </p:txBody>
      </p:sp>
      <p:sp>
        <p:nvSpPr>
          <p:cNvPr id="19" name="Segnaposto contenuto 5"/>
          <p:cNvSpPr>
            <a:spLocks noGrp="1"/>
          </p:cNvSpPr>
          <p:nvPr>
            <p:ph sz="half" idx="2"/>
          </p:nvPr>
        </p:nvSpPr>
        <p:spPr>
          <a:xfrm>
            <a:off x="4716016" y="4127199"/>
            <a:ext cx="4046860" cy="1380643"/>
          </a:xfrm>
        </p:spPr>
        <p:txBody>
          <a:bodyPr>
            <a:noAutofit/>
          </a:bodyPr>
          <a:lstStyle/>
          <a:p>
            <a:pPr marL="0" indent="0">
              <a:buNone/>
            </a:pPr>
            <a:r>
              <a:rPr lang="zh-CN" altLang="en-US" sz="2000" dirty="0"/>
              <a:t>在一个网页上，我们报告了所有的应用程序，其中一些是完全创新的。全部严格开源。</a:t>
            </a:r>
          </a:p>
          <a:p>
            <a:pPr marL="0" indent="0">
              <a:buNone/>
            </a:pPr>
            <a:r>
              <a:rPr lang="en-US" altLang="zh-CN" sz="2000" dirty="0">
                <a:hlinkClick r:id="rId3"/>
              </a:rPr>
              <a:t>www.theremino.com/zh/applications</a:t>
            </a:r>
            <a:r>
              <a:rPr lang="zh-CN" altLang="en-US" sz="2000" dirty="0"/>
              <a:t>。</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p>
        </p:txBody>
      </p:sp>
      <p:pic>
        <p:nvPicPr>
          <p:cNvPr id="10" name="Immagine 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1639" y="1912135"/>
            <a:ext cx="7488832" cy="12961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Immagin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8962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215" y="287095"/>
            <a:ext cx="7230745" cy="706120"/>
          </a:xfrm>
        </p:spPr>
        <p:txBody>
          <a:bodyPr>
            <a:normAutofit fontScale="90000"/>
          </a:bodyPr>
          <a:lstStyle/>
          <a:p>
            <a:pPr algn="l"/>
            <a:r>
              <a:rPr lang="en-US" b="1" dirty="0">
                <a:effectLst>
                  <a:outerShdw blurRad="38100" dist="38100" dir="2700000" algn="tl">
                    <a:srgbClr val="000000">
                      <a:alpha val="43137"/>
                    </a:srgbClr>
                  </a:outerShdw>
                </a:effectLst>
              </a:rPr>
              <a:t>Theremino devices</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446683" y="1005329"/>
            <a:ext cx="2275078" cy="431558"/>
          </a:xfrm>
        </p:spPr>
        <p:txBody>
          <a:bodyPr>
            <a:normAutofit fontScale="85000" lnSpcReduction="10000"/>
          </a:bodyPr>
          <a:lstStyle/>
          <a:p>
            <a:pPr marL="0" indent="0">
              <a:buNone/>
            </a:pPr>
            <a:r>
              <a:rPr lang="en-US" dirty="0"/>
              <a:t>… </a:t>
            </a:r>
            <a:r>
              <a:rPr lang="en-US" dirty="0" smtClean="0"/>
              <a:t>and much more.</a:t>
            </a:r>
            <a:endParaRPr lang="zh-CN" altLang="en-US"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32</a:t>
            </a:fld>
            <a:endParaRPr lang="it-IT"/>
          </a:p>
        </p:txBody>
      </p:sp>
      <p:sp>
        <p:nvSpPr>
          <p:cNvPr id="19" name="Segnaposto contenuto 5"/>
          <p:cNvSpPr>
            <a:spLocks noGrp="1"/>
          </p:cNvSpPr>
          <p:nvPr>
            <p:ph sz="half" idx="2"/>
          </p:nvPr>
        </p:nvSpPr>
        <p:spPr>
          <a:xfrm>
            <a:off x="4911905" y="1029535"/>
            <a:ext cx="3282590" cy="581535"/>
          </a:xfrm>
        </p:spPr>
        <p:txBody>
          <a:bodyPr>
            <a:normAutofit/>
          </a:bodyPr>
          <a:lstStyle/>
          <a:p>
            <a:pPr marL="0" indent="0">
              <a:buNone/>
            </a:pPr>
            <a:r>
              <a:rPr lang="en-US" altLang="zh-CN" dirty="0"/>
              <a:t>……</a:t>
            </a:r>
            <a:r>
              <a:rPr lang="zh-CN" altLang="en-US" dirty="0"/>
              <a:t>还有许多其他人。</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magine 1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5625" y="1681458"/>
            <a:ext cx="8293767" cy="4373827"/>
          </a:xfrm>
          <a:prstGeom prst="rect">
            <a:avLst/>
          </a:prstGeom>
        </p:spPr>
      </p:pic>
      <p:pic>
        <p:nvPicPr>
          <p:cNvPr id="12" name="Immagin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87884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531941" y="1126398"/>
            <a:ext cx="8209225" cy="1473748"/>
          </a:xfrm>
        </p:spPr>
        <p:txBody>
          <a:bodyPr>
            <a:normAutofit/>
          </a:bodyPr>
          <a:lstStyle/>
          <a:p>
            <a:r>
              <a:rPr lang="en-US" b="1" dirty="0">
                <a:solidFill>
                  <a:schemeClr val="tx2">
                    <a:lumMod val="75000"/>
                  </a:schemeClr>
                </a:solidFill>
                <a:effectLst>
                  <a:outerShdw blurRad="38100" dist="38100" dir="2700000" algn="tl">
                    <a:srgbClr val="000000">
                      <a:alpha val="43137"/>
                    </a:srgbClr>
                  </a:outerShdw>
                </a:effectLst>
              </a:rPr>
              <a:t>For more info, search the word: “theremino”</a:t>
            </a:r>
            <a:endParaRPr lang="zh-CN" altLang="en-US" b="1" dirty="0">
              <a:solidFill>
                <a:schemeClr val="tx2">
                  <a:lumMod val="75000"/>
                </a:schemeClr>
              </a:solidFill>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889125" y="4305585"/>
            <a:ext cx="5595086" cy="720080"/>
          </a:xfrm>
        </p:spPr>
        <p:txBody>
          <a:bodyPr>
            <a:normAutofit/>
          </a:bodyPr>
          <a:lstStyle/>
          <a:p>
            <a:pPr marL="0" indent="0" algn="ctr">
              <a:buNone/>
            </a:pPr>
            <a:r>
              <a:rPr lang="en-US" altLang="zh-CN" sz="3600" b="1" dirty="0">
                <a:solidFill>
                  <a:schemeClr val="tx2">
                    <a:lumMod val="75000"/>
                  </a:schemeClr>
                </a:solidFill>
              </a:rPr>
              <a:t>THANKS FOR YOUR TIME</a:t>
            </a:r>
          </a:p>
          <a:p>
            <a:pPr marL="0" indent="0" algn="ctr">
              <a:buNone/>
            </a:pPr>
            <a:endParaRPr lang="zh-CN" altLang="en-US" sz="3600" b="1" dirty="0"/>
          </a:p>
        </p:txBody>
      </p:sp>
      <p:sp>
        <p:nvSpPr>
          <p:cNvPr id="3" name="Segnaposto numero diapositiva 2"/>
          <p:cNvSpPr>
            <a:spLocks noGrp="1"/>
          </p:cNvSpPr>
          <p:nvPr>
            <p:ph type="sldNum" sz="quarter" idx="12"/>
          </p:nvPr>
        </p:nvSpPr>
        <p:spPr/>
        <p:txBody>
          <a:bodyPr/>
          <a:lstStyle/>
          <a:p>
            <a:fld id="{B007B441-5312-499D-93C3-6E37886527FA}" type="slidenum">
              <a:rPr lang="it-IT" smtClean="0"/>
              <a:t>33</a:t>
            </a:fld>
            <a:endParaRPr lang="it-IT"/>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2" descr="Theremino stepper driver controller board V2. – Store-ino"/>
          <p:cNvSpPr>
            <a:spLocks noChangeAspect="1" noChangeArrowheads="1"/>
          </p:cNvSpPr>
          <p:nvPr/>
        </p:nvSpPr>
        <p:spPr bwMode="auto">
          <a:xfrm>
            <a:off x="155575" y="-631825"/>
            <a:ext cx="3467100" cy="13239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Theremino stepper driver controller board V2. – Store-in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Segnaposto contenuto 5"/>
          <p:cNvSpPr>
            <a:spLocks noGrp="1"/>
          </p:cNvSpPr>
          <p:nvPr>
            <p:ph sz="half" idx="2"/>
          </p:nvPr>
        </p:nvSpPr>
        <p:spPr>
          <a:xfrm>
            <a:off x="1873856" y="5355989"/>
            <a:ext cx="5595086" cy="720080"/>
          </a:xfrm>
        </p:spPr>
        <p:txBody>
          <a:bodyPr>
            <a:normAutofit/>
          </a:bodyPr>
          <a:lstStyle/>
          <a:p>
            <a:pPr marL="0" indent="0" algn="ctr">
              <a:buNone/>
            </a:pPr>
            <a:r>
              <a:rPr lang="zh-CN" altLang="en-US" sz="3600" b="1" dirty="0"/>
              <a:t>谢谢你的时间</a:t>
            </a:r>
          </a:p>
        </p:txBody>
      </p:sp>
      <p:sp>
        <p:nvSpPr>
          <p:cNvPr id="13" name="Titolo 3"/>
          <p:cNvSpPr txBox="1">
            <a:spLocks/>
          </p:cNvSpPr>
          <p:nvPr/>
        </p:nvSpPr>
        <p:spPr>
          <a:xfrm>
            <a:off x="504758" y="2765308"/>
            <a:ext cx="8209225" cy="14737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b="1" dirty="0">
                <a:effectLst>
                  <a:outerShdw blurRad="38100" dist="38100" dir="2700000" algn="tl">
                    <a:srgbClr val="000000">
                      <a:alpha val="43137"/>
                    </a:srgbClr>
                  </a:outerShdw>
                </a:effectLst>
              </a:rPr>
              <a:t>欲了解更多信息，请搜索词：“</a:t>
            </a:r>
            <a:r>
              <a:rPr lang="en-US" altLang="zh-CN" b="1" dirty="0">
                <a:effectLst>
                  <a:outerShdw blurRad="38100" dist="38100" dir="2700000" algn="tl">
                    <a:srgbClr val="000000">
                      <a:alpha val="43137"/>
                    </a:srgbClr>
                  </a:outerShdw>
                </a:effectLst>
              </a:rPr>
              <a:t>theremino”</a:t>
            </a:r>
            <a:endParaRPr lang="zh-CN" altLang="en-US" b="1" dirty="0">
              <a:effectLst>
                <a:outerShdw blurRad="38100" dist="38100" dir="2700000" algn="tl">
                  <a:srgbClr val="000000">
                    <a:alpha val="43137"/>
                  </a:srgbClr>
                </a:outerShdw>
              </a:effectLst>
            </a:endParaRPr>
          </a:p>
        </p:txBody>
      </p:sp>
      <p:pic>
        <p:nvPicPr>
          <p:cNvPr id="15" name="Immagine 1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6" name="Immagin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5621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3559175" cy="2592288"/>
          </a:xfrm>
        </p:spPr>
        <p:txBody>
          <a:bodyPr>
            <a:normAutofit fontScale="85000" lnSpcReduction="20000"/>
          </a:bodyPr>
          <a:lstStyle/>
          <a:p>
            <a:pPr marL="0" indent="0">
              <a:buNone/>
            </a:pPr>
            <a:r>
              <a:rPr lang="en-US" dirty="0"/>
              <a:t>With Windows 95 the USB port was introduced and in fact the end of the parallel port was decreed.</a:t>
            </a:r>
          </a:p>
          <a:p>
            <a:pPr marL="0" indent="0">
              <a:buNone/>
            </a:pPr>
            <a:r>
              <a:rPr lang="en-US" dirty="0"/>
              <a:t>Up to that date, interfacing the PC with sensors and actuators was very simple and intuitive. An 8-bit read and write bus was available which could transfer thousands of bytes per second.</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4</a:t>
            </a:fld>
            <a:endParaRPr lang="it-IT" dirty="0"/>
          </a:p>
        </p:txBody>
      </p:sp>
      <p:sp>
        <p:nvSpPr>
          <p:cNvPr id="19" name="Segnaposto contenuto 5"/>
          <p:cNvSpPr>
            <a:spLocks noGrp="1"/>
          </p:cNvSpPr>
          <p:nvPr>
            <p:ph sz="half" idx="2"/>
          </p:nvPr>
        </p:nvSpPr>
        <p:spPr>
          <a:xfrm>
            <a:off x="107504" y="4293096"/>
            <a:ext cx="3559175" cy="1810643"/>
          </a:xfrm>
        </p:spPr>
        <p:txBody>
          <a:bodyPr>
            <a:normAutofit fontScale="85000" lnSpcReduction="10000"/>
          </a:bodyPr>
          <a:lstStyle/>
          <a:p>
            <a:pPr marL="0" indent="0">
              <a:buNone/>
            </a:pPr>
            <a:r>
              <a:rPr lang="zh-CN" altLang="en-US" dirty="0"/>
              <a:t>在 </a:t>
            </a:r>
            <a:r>
              <a:rPr lang="en-US" altLang="zh-CN" dirty="0"/>
              <a:t>Windows 95 </a:t>
            </a:r>
            <a:r>
              <a:rPr lang="zh-CN" altLang="en-US" dirty="0"/>
              <a:t>中引入了 </a:t>
            </a:r>
            <a:r>
              <a:rPr lang="en-US" altLang="zh-CN" dirty="0"/>
              <a:t>USB </a:t>
            </a:r>
            <a:r>
              <a:rPr lang="zh-CN" altLang="en-US" dirty="0"/>
              <a:t>端口，事实上并行端口的终结已被颁布。迄今为止，</a:t>
            </a:r>
            <a:r>
              <a:rPr lang="en-US" altLang="zh-CN" dirty="0"/>
              <a:t>PC </a:t>
            </a:r>
            <a:r>
              <a:rPr lang="zh-CN" altLang="en-US" dirty="0"/>
              <a:t>与传感器和执行器的连接非常简单和直观。 </a:t>
            </a:r>
            <a:r>
              <a:rPr lang="en-US" altLang="zh-CN" dirty="0"/>
              <a:t>8 </a:t>
            </a:r>
            <a:r>
              <a:rPr lang="zh-CN" altLang="en-US" dirty="0"/>
              <a:t>位读写总线可用，每秒可传输数千字节。</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Immagin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23928" y="2207761"/>
            <a:ext cx="4968552" cy="2853560"/>
          </a:xfrm>
          <a:prstGeom prst="rect">
            <a:avLst/>
          </a:prstGeom>
        </p:spPr>
      </p:pic>
      <p:pic>
        <p:nvPicPr>
          <p:cNvPr id="10" name="Immagin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1" name="Immagine 1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05890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3816424" cy="1810643"/>
          </a:xfrm>
        </p:spPr>
        <p:txBody>
          <a:bodyPr>
            <a:normAutofit fontScale="85000" lnSpcReduction="10000"/>
          </a:bodyPr>
          <a:lstStyle/>
          <a:p>
            <a:pPr marL="0" indent="0">
              <a:buNone/>
            </a:pPr>
            <a:r>
              <a:rPr lang="en-US" dirty="0"/>
              <a:t>The whole community of PC interface developers began studying the new USB 1.0 standard with enormous difficulties in interfacing and recognizing the operating system.</a:t>
            </a:r>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5</a:t>
            </a:fld>
            <a:endParaRPr lang="it-IT" dirty="0"/>
          </a:p>
        </p:txBody>
      </p:sp>
      <p:sp>
        <p:nvSpPr>
          <p:cNvPr id="19" name="Segnaposto contenuto 5"/>
          <p:cNvSpPr>
            <a:spLocks noGrp="1"/>
          </p:cNvSpPr>
          <p:nvPr>
            <p:ph sz="half" idx="2"/>
          </p:nvPr>
        </p:nvSpPr>
        <p:spPr>
          <a:xfrm>
            <a:off x="179511" y="3619434"/>
            <a:ext cx="3559175" cy="1810643"/>
          </a:xfrm>
        </p:spPr>
        <p:txBody>
          <a:bodyPr>
            <a:normAutofit lnSpcReduction="10000"/>
          </a:bodyPr>
          <a:lstStyle/>
          <a:p>
            <a:pPr marL="0" indent="0">
              <a:buNone/>
            </a:pPr>
            <a:r>
              <a:rPr lang="zh-CN" altLang="en-US" dirty="0"/>
              <a:t>整个 </a:t>
            </a:r>
            <a:r>
              <a:rPr lang="en-US" altLang="zh-CN" dirty="0"/>
              <a:t>PC </a:t>
            </a:r>
            <a:r>
              <a:rPr lang="zh-CN" altLang="en-US" dirty="0"/>
              <a:t>接口开发人员社区开始研究新的 </a:t>
            </a:r>
            <a:r>
              <a:rPr lang="en-US" altLang="zh-CN" dirty="0"/>
              <a:t>USB 1.0 </a:t>
            </a:r>
            <a:r>
              <a:rPr lang="zh-CN" altLang="en-US" dirty="0"/>
              <a:t>标准，但在接口和识别操作系统方面遇到了巨大的困难。</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Immagin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78004" y="1478327"/>
            <a:ext cx="4680520" cy="2438084"/>
          </a:xfrm>
          <a:prstGeom prst="rect">
            <a:avLst/>
          </a:prstGeom>
        </p:spPr>
      </p:pic>
      <p:pic>
        <p:nvPicPr>
          <p:cNvPr id="10" name="Immagin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3968" y="4162494"/>
            <a:ext cx="4032448" cy="2132157"/>
          </a:xfrm>
          <a:prstGeom prst="rect">
            <a:avLst/>
          </a:prstGeom>
        </p:spPr>
      </p:pic>
      <p:pic>
        <p:nvPicPr>
          <p:cNvPr id="12" name="Immagin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3" name="Immagine 1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2965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3559175" cy="1810643"/>
          </a:xfrm>
        </p:spPr>
        <p:txBody>
          <a:bodyPr>
            <a:normAutofit fontScale="85000" lnSpcReduction="20000"/>
          </a:bodyPr>
          <a:lstStyle/>
          <a:p>
            <a:pPr marL="0" indent="0">
              <a:buNone/>
            </a:pPr>
            <a:r>
              <a:rPr lang="en-US" dirty="0"/>
              <a:t>With the arrival of Windows 98SE, USB 2.0 also arrived. Things improved a bit on the Microsoft side, and it became common to use the serial port to communicate with sensors and adapters.</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6</a:t>
            </a:fld>
            <a:endParaRPr lang="it-IT"/>
          </a:p>
        </p:txBody>
      </p:sp>
      <p:sp>
        <p:nvSpPr>
          <p:cNvPr id="19" name="Segnaposto contenuto 5"/>
          <p:cNvSpPr>
            <a:spLocks noGrp="1"/>
          </p:cNvSpPr>
          <p:nvPr>
            <p:ph sz="half" idx="2"/>
          </p:nvPr>
        </p:nvSpPr>
        <p:spPr>
          <a:xfrm>
            <a:off x="179511" y="3619434"/>
            <a:ext cx="3559175" cy="1810643"/>
          </a:xfrm>
        </p:spPr>
        <p:txBody>
          <a:bodyPr>
            <a:normAutofit lnSpcReduction="10000"/>
          </a:bodyPr>
          <a:lstStyle/>
          <a:p>
            <a:pPr marL="0" indent="0">
              <a:buNone/>
            </a:pPr>
            <a:r>
              <a:rPr lang="zh-CN" altLang="en-US" dirty="0"/>
              <a:t>随着</a:t>
            </a:r>
            <a:r>
              <a:rPr lang="en-US" altLang="zh-CN" dirty="0"/>
              <a:t>Windows 98SE</a:t>
            </a:r>
            <a:r>
              <a:rPr lang="zh-CN" altLang="en-US" dirty="0"/>
              <a:t>的到来，</a:t>
            </a:r>
            <a:r>
              <a:rPr lang="en-US" altLang="zh-CN" dirty="0"/>
              <a:t>USB 2.0</a:t>
            </a:r>
            <a:r>
              <a:rPr lang="zh-CN" altLang="en-US" dirty="0"/>
              <a:t>也来了。 微软方面的情况有所改善，使用串行端口与传感器和适配器进行通信变得很普遍。</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Immagine 10"/>
          <p:cNvPicPr>
            <a:picLocks noChangeAspect="1"/>
          </p:cNvPicPr>
          <p:nvPr/>
        </p:nvPicPr>
        <p:blipFill rotWithShape="1">
          <a:blip r:embed="rId2" cstate="email">
            <a:extLst>
              <a:ext uri="{28A0092B-C50C-407E-A947-70E740481C1C}">
                <a14:useLocalDpi xmlns:a14="http://schemas.microsoft.com/office/drawing/2010/main"/>
              </a:ext>
            </a:extLst>
          </a:blip>
          <a:srcRect t="24849" b="32317"/>
          <a:stretch/>
        </p:blipFill>
        <p:spPr>
          <a:xfrm>
            <a:off x="4427984" y="1485234"/>
            <a:ext cx="4176464" cy="1788922"/>
          </a:xfrm>
          <a:prstGeom prst="rect">
            <a:avLst/>
          </a:prstGeom>
        </p:spPr>
      </p:pic>
      <p:pic>
        <p:nvPicPr>
          <p:cNvPr id="12" name="Immagin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3880" y="3475950"/>
            <a:ext cx="3566170" cy="2852936"/>
          </a:xfrm>
          <a:prstGeom prst="rect">
            <a:avLst/>
          </a:prstGeom>
        </p:spPr>
      </p:pic>
      <p:pic>
        <p:nvPicPr>
          <p:cNvPr id="13" name="Immagin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4" name="Immagine 1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013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457200" y="274955"/>
            <a:ext cx="7230745" cy="706120"/>
          </a:xfrm>
        </p:spPr>
        <p:txBody>
          <a:bodyPr>
            <a:normAutofit fontScale="90000"/>
          </a:bodyPr>
          <a:lstStyle/>
          <a:p>
            <a:pPr algn="l"/>
            <a:r>
              <a:rPr lang="en-US" b="1" dirty="0">
                <a:effectLst>
                  <a:outerShdw blurRad="38100" dist="38100" dir="2700000" algn="tl">
                    <a:srgbClr val="000000">
                      <a:alpha val="43137"/>
                    </a:srgbClr>
                  </a:outerShdw>
                </a:effectLst>
              </a:rPr>
              <a:t>History of Theremino System</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4320480" cy="2278666"/>
          </a:xfrm>
        </p:spPr>
        <p:txBody>
          <a:bodyPr>
            <a:normAutofit fontScale="70000" lnSpcReduction="20000"/>
          </a:bodyPr>
          <a:lstStyle/>
          <a:p>
            <a:pPr marL="0" indent="0">
              <a:buNone/>
            </a:pPr>
            <a:r>
              <a:rPr lang="en-US" dirty="0"/>
              <a:t>The serial port has speed limits and to drive stepper motors or ADC converters or complex interfaces it is not enough.</a:t>
            </a:r>
          </a:p>
          <a:p>
            <a:pPr marL="0" indent="0">
              <a:buNone/>
            </a:pPr>
            <a:r>
              <a:rPr lang="en-US" dirty="0"/>
              <a:t>Furthermore, the USB protocol is very complicated and contradictory information can be found in the official documentation.</a:t>
            </a:r>
          </a:p>
          <a:p>
            <a:pPr marL="0" indent="0">
              <a:buNone/>
            </a:pPr>
            <a:r>
              <a:rPr lang="en-US" dirty="0"/>
              <a:t>A help to solve these problems comes from Microchip a chip with the integrated USB2.0 stack in HID mode. The chip is named  PIC 24FJ64GB002.</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7</a:t>
            </a:fld>
            <a:endParaRPr lang="it-IT"/>
          </a:p>
        </p:txBody>
      </p:sp>
      <p:sp>
        <p:nvSpPr>
          <p:cNvPr id="19" name="Segnaposto contenuto 5"/>
          <p:cNvSpPr>
            <a:spLocks noGrp="1"/>
          </p:cNvSpPr>
          <p:nvPr>
            <p:ph sz="half" idx="2"/>
          </p:nvPr>
        </p:nvSpPr>
        <p:spPr>
          <a:xfrm>
            <a:off x="302543" y="4082570"/>
            <a:ext cx="3559175" cy="1810643"/>
          </a:xfrm>
        </p:spPr>
        <p:txBody>
          <a:bodyPr>
            <a:normAutofit fontScale="62500" lnSpcReduction="20000"/>
          </a:bodyPr>
          <a:lstStyle/>
          <a:p>
            <a:pPr marL="0" indent="0">
              <a:buNone/>
            </a:pPr>
            <a:r>
              <a:rPr lang="zh-CN" altLang="en-US" dirty="0"/>
              <a:t>串行端口有速度限制，驱动步进电机或 </a:t>
            </a:r>
            <a:r>
              <a:rPr lang="en-US" altLang="zh-CN" dirty="0"/>
              <a:t>ADC </a:t>
            </a:r>
            <a:r>
              <a:rPr lang="zh-CN" altLang="en-US" dirty="0"/>
              <a:t>转换器或复杂的接口是不够的。</a:t>
            </a:r>
          </a:p>
          <a:p>
            <a:pPr marL="0" indent="0">
              <a:buNone/>
            </a:pPr>
            <a:r>
              <a:rPr lang="zh-CN" altLang="en-US" dirty="0"/>
              <a:t>此外，</a:t>
            </a:r>
            <a:r>
              <a:rPr lang="en-US" altLang="zh-CN" dirty="0"/>
              <a:t>USB</a:t>
            </a:r>
            <a:r>
              <a:rPr lang="zh-CN" altLang="en-US" dirty="0"/>
              <a:t>协议非常复杂，在官方文档中可以找到相互矛盾的信息。</a:t>
            </a:r>
          </a:p>
          <a:p>
            <a:pPr marL="0" indent="0">
              <a:buNone/>
            </a:pPr>
            <a:r>
              <a:rPr lang="zh-CN" altLang="en-US" dirty="0"/>
              <a:t>解决这些问题的一个帮助来自 </a:t>
            </a:r>
            <a:r>
              <a:rPr lang="en-US" altLang="zh-CN" dirty="0"/>
              <a:t>Microchip </a:t>
            </a:r>
            <a:r>
              <a:rPr lang="zh-CN" altLang="en-US" dirty="0"/>
              <a:t>的芯片，该芯片在 </a:t>
            </a:r>
            <a:r>
              <a:rPr lang="en-US" altLang="zh-CN" dirty="0"/>
              <a:t>HID </a:t>
            </a:r>
            <a:r>
              <a:rPr lang="zh-CN" altLang="en-US" dirty="0"/>
              <a:t>模式下集成了 </a:t>
            </a:r>
            <a:r>
              <a:rPr lang="en-US" altLang="zh-CN" dirty="0"/>
              <a:t>USB2.0 </a:t>
            </a:r>
            <a:r>
              <a:rPr lang="zh-CN" altLang="en-US" dirty="0"/>
              <a:t>堆栈。 该芯片命名为</a:t>
            </a:r>
            <a:r>
              <a:rPr lang="en-US" altLang="zh-CN" dirty="0"/>
              <a:t>PIC 24FJ64GB002</a:t>
            </a:r>
            <a:r>
              <a:rPr lang="zh-CN" altLang="en-US" dirty="0"/>
              <a:t>。</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Immagine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44988" y="2171338"/>
            <a:ext cx="4057698" cy="2985853"/>
          </a:xfrm>
          <a:prstGeom prst="rect">
            <a:avLst/>
          </a:prstGeom>
        </p:spPr>
      </p:pic>
      <p:pic>
        <p:nvPicPr>
          <p:cNvPr id="10" name="Immagin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1" name="Immagine 1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32173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246345" y="308338"/>
            <a:ext cx="7230745" cy="706120"/>
          </a:xfrm>
        </p:spPr>
        <p:txBody>
          <a:bodyPr>
            <a:normAutofit fontScale="90000"/>
          </a:bodyPr>
          <a:lstStyle/>
          <a:p>
            <a:pPr algn="l"/>
            <a:r>
              <a:rPr lang="en-US" b="1" dirty="0">
                <a:effectLst>
                  <a:outerShdw blurRad="38100" dist="38100" dir="2700000" algn="tl">
                    <a:srgbClr val="000000">
                      <a:alpha val="43137"/>
                    </a:srgbClr>
                  </a:outerShdw>
                </a:effectLst>
              </a:rPr>
              <a:t>USB enumeration</a:t>
            </a:r>
            <a:endParaRPr lang="zh-CN" altLang="en-US" b="1" dirty="0">
              <a:effectLst>
                <a:outerShdw blurRad="38100" dist="38100" dir="2700000" algn="tl">
                  <a:srgbClr val="000000">
                    <a:alpha val="43137"/>
                  </a:srgbClr>
                </a:outerShdw>
              </a:effectLst>
            </a:endParaRPr>
          </a:p>
        </p:txBody>
      </p:sp>
      <p:sp>
        <p:nvSpPr>
          <p:cNvPr id="6" name="Segnaposto contenuto 5"/>
          <p:cNvSpPr>
            <a:spLocks noGrp="1"/>
          </p:cNvSpPr>
          <p:nvPr>
            <p:ph sz="half" idx="2"/>
          </p:nvPr>
        </p:nvSpPr>
        <p:spPr>
          <a:xfrm>
            <a:off x="179512" y="1340768"/>
            <a:ext cx="4320480" cy="2278666"/>
          </a:xfrm>
        </p:spPr>
        <p:txBody>
          <a:bodyPr>
            <a:normAutofit fontScale="70000" lnSpcReduction="20000"/>
          </a:bodyPr>
          <a:lstStyle/>
          <a:p>
            <a:pPr marL="0" indent="0">
              <a:buNone/>
            </a:pPr>
            <a:r>
              <a:rPr lang="en-US" dirty="0"/>
              <a:t>Microchip obtains the VID and Vendor Identification and Product Identification (VID) from the USB organization and has the high-speed HID communication protocol.</a:t>
            </a:r>
          </a:p>
          <a:p>
            <a:pPr marL="0" indent="0">
              <a:buNone/>
            </a:pPr>
            <a:r>
              <a:rPr lang="en-US" dirty="0"/>
              <a:t>The identification can be used by Microchip customers after an agreement.</a:t>
            </a:r>
          </a:p>
          <a:p>
            <a:pPr marL="0" indent="0">
              <a:buNone/>
            </a:pPr>
            <a:r>
              <a:rPr lang="en-US" dirty="0"/>
              <a:t>This allows the THEREMINO MASTER to be recognized immediately by Windows without installing any specific driver.</a:t>
            </a:r>
            <a:endParaRPr lang="zh-CN" alt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3" name="Segnaposto numero diapositiva 2"/>
          <p:cNvSpPr>
            <a:spLocks noGrp="1"/>
          </p:cNvSpPr>
          <p:nvPr>
            <p:ph type="sldNum" sz="quarter" idx="12"/>
          </p:nvPr>
        </p:nvSpPr>
        <p:spPr/>
        <p:txBody>
          <a:bodyPr/>
          <a:lstStyle/>
          <a:p>
            <a:fld id="{B007B441-5312-499D-93C3-6E37886527FA}" type="slidenum">
              <a:rPr lang="it-IT" smtClean="0"/>
              <a:t>8</a:t>
            </a:fld>
            <a:endParaRPr lang="it-IT"/>
          </a:p>
        </p:txBody>
      </p:sp>
      <p:sp>
        <p:nvSpPr>
          <p:cNvPr id="19" name="Segnaposto contenuto 5"/>
          <p:cNvSpPr>
            <a:spLocks noGrp="1"/>
          </p:cNvSpPr>
          <p:nvPr>
            <p:ph sz="half" idx="2"/>
          </p:nvPr>
        </p:nvSpPr>
        <p:spPr>
          <a:xfrm>
            <a:off x="302543" y="4082570"/>
            <a:ext cx="3559175" cy="1810643"/>
          </a:xfrm>
        </p:spPr>
        <p:txBody>
          <a:bodyPr>
            <a:normAutofit fontScale="62500" lnSpcReduction="20000"/>
          </a:bodyPr>
          <a:lstStyle/>
          <a:p>
            <a:pPr marL="0" indent="0">
              <a:buNone/>
            </a:pPr>
            <a:r>
              <a:rPr lang="en-US" altLang="zh-CN" dirty="0"/>
              <a:t>Microchip </a:t>
            </a:r>
            <a:r>
              <a:rPr lang="zh-CN" altLang="en-US" dirty="0"/>
              <a:t>从 </a:t>
            </a:r>
            <a:r>
              <a:rPr lang="en-US" altLang="zh-CN" dirty="0"/>
              <a:t>USB </a:t>
            </a:r>
            <a:r>
              <a:rPr lang="zh-CN" altLang="en-US" dirty="0"/>
              <a:t>组织获得 </a:t>
            </a:r>
            <a:r>
              <a:rPr lang="en-US" altLang="zh-CN" dirty="0"/>
              <a:t>VID </a:t>
            </a:r>
            <a:r>
              <a:rPr lang="zh-CN" altLang="en-US" dirty="0"/>
              <a:t>和供应商标识和产品标识 </a:t>
            </a:r>
            <a:r>
              <a:rPr lang="en-US" altLang="zh-CN" dirty="0"/>
              <a:t>(VID)</a:t>
            </a:r>
            <a:r>
              <a:rPr lang="zh-CN" altLang="en-US" dirty="0"/>
              <a:t>，并具有高速 </a:t>
            </a:r>
            <a:r>
              <a:rPr lang="en-US" altLang="zh-CN" dirty="0"/>
              <a:t>HID </a:t>
            </a:r>
            <a:r>
              <a:rPr lang="zh-CN" altLang="en-US" dirty="0"/>
              <a:t>通信协议。</a:t>
            </a:r>
          </a:p>
          <a:p>
            <a:pPr marL="0" indent="0">
              <a:buNone/>
            </a:pPr>
            <a:r>
              <a:rPr lang="zh-CN" altLang="en-US" dirty="0"/>
              <a:t>经协议，</a:t>
            </a:r>
            <a:r>
              <a:rPr lang="en-US" altLang="zh-CN" dirty="0"/>
              <a:t>Microchip </a:t>
            </a:r>
            <a:r>
              <a:rPr lang="zh-CN" altLang="en-US" dirty="0"/>
              <a:t>客户可以使用该标识。</a:t>
            </a:r>
          </a:p>
          <a:p>
            <a:pPr marL="0" indent="0">
              <a:buNone/>
            </a:pPr>
            <a:r>
              <a:rPr lang="zh-CN" altLang="en-US" dirty="0"/>
              <a:t>这使得 </a:t>
            </a:r>
            <a:r>
              <a:rPr lang="en-US" altLang="zh-CN" dirty="0"/>
              <a:t>Windows </a:t>
            </a:r>
            <a:r>
              <a:rPr lang="zh-CN" altLang="en-US" dirty="0"/>
              <a:t>可以立即识别 </a:t>
            </a:r>
            <a:r>
              <a:rPr lang="en-US" altLang="zh-CN" dirty="0"/>
              <a:t>THEREMINO MASTER</a:t>
            </a:r>
            <a:r>
              <a:rPr lang="zh-CN" altLang="en-US" dirty="0"/>
              <a:t>，而无需安装任何特定的驱动程序。</a:t>
            </a:r>
          </a:p>
        </p:txBody>
      </p:sp>
      <p:sp>
        <p:nvSpPr>
          <p:cNvPr id="7" name="AutoShape 2" descr="Which devices can be connected to a parallel port? - Quor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Immagin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2040" y="1954578"/>
            <a:ext cx="3802689" cy="33875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Immagin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2" name="Immagine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65063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a:stretch>
            <a:fillRect/>
          </a:stretch>
        </p:blipFill>
        <p:spPr>
          <a:xfrm>
            <a:off x="2051685" y="1164590"/>
            <a:ext cx="4139565" cy="2480310"/>
          </a:xfrm>
          <a:prstGeom prst="rect">
            <a:avLst/>
          </a:prstGeom>
        </p:spPr>
      </p:pic>
      <p:sp>
        <p:nvSpPr>
          <p:cNvPr id="4" name="Titolo 3"/>
          <p:cNvSpPr>
            <a:spLocks noGrp="1"/>
          </p:cNvSpPr>
          <p:nvPr>
            <p:ph type="title"/>
          </p:nvPr>
        </p:nvSpPr>
        <p:spPr>
          <a:xfrm>
            <a:off x="457200" y="274638"/>
            <a:ext cx="7283152" cy="706090"/>
          </a:xfrm>
        </p:spPr>
        <p:txBody>
          <a:bodyPr>
            <a:noAutofit/>
          </a:bodyPr>
          <a:lstStyle/>
          <a:p>
            <a:pPr algn="l"/>
            <a:r>
              <a:rPr lang="en-US" sz="3200" b="1" dirty="0"/>
              <a:t>PIC 24FJ64GB002</a:t>
            </a:r>
            <a:endParaRPr lang="en-US" sz="3200" b="1" dirty="0">
              <a:effectLst>
                <a:outerShdw blurRad="38100" dist="38100" dir="2700000" algn="tl">
                  <a:srgbClr val="000000">
                    <a:alpha val="43137"/>
                  </a:srgbClr>
                </a:outerShdw>
              </a:effectLst>
            </a:endParaRPr>
          </a:p>
        </p:txBody>
      </p:sp>
      <p:sp>
        <p:nvSpPr>
          <p:cNvPr id="3" name="CasellaDiTesto 2"/>
          <p:cNvSpPr txBox="1"/>
          <p:nvPr/>
        </p:nvSpPr>
        <p:spPr>
          <a:xfrm>
            <a:off x="174340" y="5157192"/>
            <a:ext cx="7926052" cy="923330"/>
          </a:xfrm>
          <a:prstGeom prst="rect">
            <a:avLst/>
          </a:prstGeom>
          <a:noFill/>
        </p:spPr>
        <p:txBody>
          <a:bodyPr wrap="square" rtlCol="0">
            <a:spAutoFit/>
          </a:bodyPr>
          <a:lstStyle/>
          <a:p>
            <a:r>
              <a:rPr lang="en-US" altLang="zh-CN" dirty="0"/>
              <a:t>Microchip </a:t>
            </a:r>
            <a:r>
              <a:rPr lang="zh-CN" altLang="en-US" dirty="0"/>
              <a:t>的微控制器 </a:t>
            </a:r>
            <a:r>
              <a:rPr lang="en-US" altLang="zh-CN" dirty="0"/>
              <a:t>PIC 24FJ64GB002 </a:t>
            </a:r>
            <a:r>
              <a:rPr lang="zh-CN" altLang="en-US" dirty="0"/>
              <a:t>是一款功能强大的 </a:t>
            </a:r>
            <a:r>
              <a:rPr lang="en-US" altLang="zh-CN" dirty="0"/>
              <a:t>16 </a:t>
            </a:r>
            <a:r>
              <a:rPr lang="zh-CN" altLang="en-US" dirty="0"/>
              <a:t>位 </a:t>
            </a:r>
            <a:r>
              <a:rPr lang="en-US" altLang="zh-CN" dirty="0"/>
              <a:t>MCU</a:t>
            </a:r>
            <a:r>
              <a:rPr lang="zh-CN" altLang="en-US" dirty="0"/>
              <a:t>，具有 </a:t>
            </a:r>
            <a:r>
              <a:rPr lang="en-US" altLang="zh-CN" dirty="0"/>
              <a:t>RISK </a:t>
            </a:r>
            <a:r>
              <a:rPr lang="zh-CN" altLang="en-US" dirty="0"/>
              <a:t>结构，因此非常快速和高效。 在内部，</a:t>
            </a:r>
            <a:r>
              <a:rPr lang="en-US" altLang="zh-CN" dirty="0"/>
              <a:t>USB </a:t>
            </a:r>
            <a:r>
              <a:rPr lang="zh-CN" altLang="en-US" dirty="0"/>
              <a:t>部分的处理速度以 </a:t>
            </a:r>
            <a:r>
              <a:rPr lang="en-US" altLang="zh-CN" dirty="0"/>
              <a:t>98 </a:t>
            </a:r>
            <a:r>
              <a:rPr lang="zh-CN" altLang="en-US" dirty="0"/>
              <a:t>兆赫兹的频率运行。 用户手册有 </a:t>
            </a:r>
            <a:r>
              <a:rPr lang="en-US" altLang="zh-CN" dirty="0"/>
              <a:t>352 </a:t>
            </a:r>
            <a:r>
              <a:rPr lang="zh-CN" altLang="en-US" dirty="0"/>
              <a:t>页。</a:t>
            </a:r>
            <a:endParaRPr lang="en-US" dirty="0"/>
          </a:p>
        </p:txBody>
      </p:sp>
      <p:sp>
        <p:nvSpPr>
          <p:cNvPr id="2" name="Segnaposto piè di pagina 1"/>
          <p:cNvSpPr>
            <a:spLocks noGrp="1"/>
          </p:cNvSpPr>
          <p:nvPr>
            <p:ph type="ftr" sz="quarter" idx="11"/>
          </p:nvPr>
        </p:nvSpPr>
        <p:spPr/>
        <p:txBody>
          <a:bodyPr/>
          <a:lstStyle/>
          <a:p>
            <a:r>
              <a:rPr lang="it-IT" dirty="0" err="1"/>
              <a:t>iMakerbase</a:t>
            </a:r>
            <a:r>
              <a:rPr lang="it-IT" dirty="0"/>
              <a:t> -  Feb. 2022</a:t>
            </a:r>
          </a:p>
        </p:txBody>
      </p:sp>
      <p:sp>
        <p:nvSpPr>
          <p:cNvPr id="5" name="Segnaposto numero diapositiva 4"/>
          <p:cNvSpPr>
            <a:spLocks noGrp="1"/>
          </p:cNvSpPr>
          <p:nvPr>
            <p:ph type="sldNum" sz="quarter" idx="12"/>
          </p:nvPr>
        </p:nvSpPr>
        <p:spPr/>
        <p:txBody>
          <a:bodyPr/>
          <a:lstStyle/>
          <a:p>
            <a:fld id="{B007B441-5312-499D-93C3-6E37886527FA}" type="slidenum">
              <a:rPr lang="it-IT" smtClean="0"/>
              <a:t>9</a:t>
            </a:fld>
            <a:endParaRPr lang="it-IT" dirty="0"/>
          </a:p>
        </p:txBody>
      </p:sp>
      <p:sp>
        <p:nvSpPr>
          <p:cNvPr id="8" name="CasellaDiTesto 7"/>
          <p:cNvSpPr txBox="1"/>
          <p:nvPr/>
        </p:nvSpPr>
        <p:spPr>
          <a:xfrm>
            <a:off x="331912" y="3797424"/>
            <a:ext cx="7922840" cy="1200329"/>
          </a:xfrm>
          <a:prstGeom prst="rect">
            <a:avLst/>
          </a:prstGeom>
          <a:noFill/>
        </p:spPr>
        <p:txBody>
          <a:bodyPr wrap="square" rtlCol="0">
            <a:spAutoFit/>
          </a:bodyPr>
          <a:lstStyle/>
          <a:p>
            <a:r>
              <a:rPr lang="en-US" altLang="zh-CN" dirty="0"/>
              <a:t>Microchip's microcontroller PIC 24FJ64GB002 is a powerful 16-bit MCU with RISK structure and therefore extremely fast and efficient. Inside, the processing speed in the USB section runs at a frequency of 98 Mega Hertz. The user manual has 352 pages.</a:t>
            </a:r>
            <a:endParaRPr lang="en-US" dirty="0"/>
          </a:p>
        </p:txBody>
      </p:sp>
      <p:pic>
        <p:nvPicPr>
          <p:cNvPr id="9" name="Immagin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4770" y="37187"/>
            <a:ext cx="1802853" cy="432048"/>
          </a:xfrm>
          <a:prstGeom prst="rect">
            <a:avLst/>
          </a:prstGeom>
        </p:spPr>
      </p:pic>
      <p:pic>
        <p:nvPicPr>
          <p:cNvPr id="11" name="Immagine 10"/>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8304" y="505454"/>
            <a:ext cx="1596826" cy="276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1558998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813</TotalTime>
  <Words>3467</Words>
  <Application>Microsoft Office PowerPoint</Application>
  <PresentationFormat>Presentazione su schermo (4:3)</PresentationFormat>
  <Paragraphs>262</Paragraphs>
  <Slides>33</Slides>
  <Notes>5</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33</vt:i4>
      </vt:variant>
    </vt:vector>
  </HeadingPairs>
  <TitlesOfParts>
    <vt:vector size="37" baseType="lpstr">
      <vt:lpstr>宋体</vt:lpstr>
      <vt:lpstr>Arial</vt:lpstr>
      <vt:lpstr>Calibri</vt:lpstr>
      <vt:lpstr>Tema di Office</vt:lpstr>
      <vt:lpstr>Leonardo De Palo leo.depalo@theremino.com  www.theremino.org  Workshop: 9 April 2022  L1-Buildingg A2, Hangcheng Innovation Park, Xixiang Street,  Bao’an Districh, Shenzhen, China</vt:lpstr>
      <vt:lpstr>What we do today:</vt:lpstr>
      <vt:lpstr>History of Theremino System</vt:lpstr>
      <vt:lpstr>History of Theremino System</vt:lpstr>
      <vt:lpstr>History of Theremino System</vt:lpstr>
      <vt:lpstr>History of Theremino System</vt:lpstr>
      <vt:lpstr>History of Theremino System</vt:lpstr>
      <vt:lpstr>USB enumeration</vt:lpstr>
      <vt:lpstr>PIC 24FJ64GB002</vt:lpstr>
      <vt:lpstr>PIC 24FJ64GB002 特性 The PIC 24FJ64GB002 features </vt:lpstr>
      <vt:lpstr>History of Theremino System</vt:lpstr>
      <vt:lpstr>The Master </vt:lpstr>
      <vt:lpstr>The SLOTS </vt:lpstr>
      <vt:lpstr>The software modules: The “HAL”</vt:lpstr>
      <vt:lpstr>The easy configuration of the I/O pins</vt:lpstr>
      <vt:lpstr>The software modules: The “Slot Viewer”</vt:lpstr>
      <vt:lpstr>The software modules: The “SignalScope”</vt:lpstr>
      <vt:lpstr>Stepper drivers </vt:lpstr>
      <vt:lpstr>Stepper driver  DRV8825  of Texas Instrument</vt:lpstr>
      <vt:lpstr>Stepper driver PCBA </vt:lpstr>
      <vt:lpstr>Stepper Motor theory of operation </vt:lpstr>
      <vt:lpstr>Stepper Motor theory of operation </vt:lpstr>
      <vt:lpstr>Movement</vt:lpstr>
      <vt:lpstr>TI DRV8825</vt:lpstr>
      <vt:lpstr>SCARA Selective Compliance Articulated Robot Arm</vt:lpstr>
      <vt:lpstr>SCARA</vt:lpstr>
      <vt:lpstr>Motor M1 and M2 - angles</vt:lpstr>
      <vt:lpstr>Theremino Automation</vt:lpstr>
      <vt:lpstr>Theremino Automation</vt:lpstr>
      <vt:lpstr>Sequence of Theremino Automation</vt:lpstr>
      <vt:lpstr>Theremino other applications</vt:lpstr>
      <vt:lpstr>Theremino devices</vt:lpstr>
      <vt:lpstr>For more info, search the word: “theremino”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RoboScrew</dc:title>
  <dc:creator>LeoOffice</dc:creator>
  <cp:lastModifiedBy>Dino</cp:lastModifiedBy>
  <cp:revision>323</cp:revision>
  <dcterms:created xsi:type="dcterms:W3CDTF">2017-06-12T05:53:00Z</dcterms:created>
  <dcterms:modified xsi:type="dcterms:W3CDTF">2022-04-06T08:22:25Z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1F3B3BD852C34F60B508E011F93868DA</vt:lpwstr>
  </property>
  <property fmtid="{D5CDD505-2E9C-101B-9397-08002B2CF9AE}" pid="3" name="KSOProductBuildVer">
    <vt:lpwstr>2052-11.1.0.11115</vt:lpwstr>
  </property>
</Properties>
</file>