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6"/>
  </p:notesMasterIdLst>
  <p:sldIdLst>
    <p:sldId id="256" r:id="rId2"/>
    <p:sldId id="369" r:id="rId3"/>
    <p:sldId id="370" r:id="rId4"/>
    <p:sldId id="371" r:id="rId5"/>
    <p:sldId id="372" r:id="rId6"/>
    <p:sldId id="373" r:id="rId7"/>
    <p:sldId id="374" r:id="rId8"/>
    <p:sldId id="377" r:id="rId9"/>
    <p:sldId id="376" r:id="rId10"/>
    <p:sldId id="375" r:id="rId11"/>
    <p:sldId id="378" r:id="rId12"/>
    <p:sldId id="354" r:id="rId13"/>
    <p:sldId id="352" r:id="rId14"/>
    <p:sldId id="353" r:id="rId15"/>
  </p:sldIdLst>
  <p:sldSz cx="9144000" cy="6858000" type="screen4x3"/>
  <p:notesSz cx="7104063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1">
          <p15:clr>
            <a:srgbClr val="A4A3A4"/>
          </p15:clr>
        </p15:guide>
        <p15:guide id="2" pos="29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51" autoAdjust="0"/>
    <p:restoredTop sz="85984" autoAdjust="0"/>
  </p:normalViewPr>
  <p:slideViewPr>
    <p:cSldViewPr>
      <p:cViewPr varScale="1">
        <p:scale>
          <a:sx n="85" d="100"/>
          <a:sy n="85" d="100"/>
        </p:scale>
        <p:origin x="1560" y="78"/>
      </p:cViewPr>
      <p:guideLst>
        <p:guide orient="horz" pos="2141"/>
        <p:guide pos="29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8A9CDDB2-8CA1-4AB5-9139-A131D9E2B270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0407" y="4925408"/>
            <a:ext cx="5683250" cy="4029879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9FBF85E-B7D6-4452-8CC5-D0737B827571}" type="slidenum">
              <a:rPr lang="en-US" smtClean="0"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72439-5E0E-4E27-BDCC-63D9A68365ED}" type="datetime1">
              <a:rPr lang="it-IT" smtClean="0"/>
              <a:t>05/05/2022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DigiScrew Dec 2021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2472-6C29-4EC9-9AC8-E9A371ADA4E0}" type="datetime1">
              <a:rPr lang="it-IT" smtClean="0"/>
              <a:t>05/05/2022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DigiScrew Dec 2021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BCFB-17A3-4305-A5C3-20FFAB80E1B4}" type="datetime1">
              <a:rPr lang="it-IT" smtClean="0"/>
              <a:t>05/05/2022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DigiScrew Dec 2021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AD1F8-BB13-492F-935D-011C815C8413}" type="datetime1">
              <a:rPr lang="it-IT" smtClean="0"/>
              <a:t>05/05/2022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DigiScrew Dec 2021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67EC1-D796-4235-A7C6-62173A39D860}" type="datetime1">
              <a:rPr lang="it-IT" smtClean="0"/>
              <a:t>05/05/2022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DigiScrew Dec 2021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F34F6-EF4B-421B-8262-8117214FD9C7}" type="datetime1">
              <a:rPr lang="it-IT" smtClean="0"/>
              <a:t>05/05/2022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DigiScrew Dec 2021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223E8-9682-4CDA-8028-D06F9568383C}" type="datetime1">
              <a:rPr lang="it-IT" smtClean="0"/>
              <a:t>05/05/2022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DigiScrew Dec 2021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57B6-A2F9-408B-BB61-D6C288F8AF17}" type="datetime1">
              <a:rPr lang="it-IT" smtClean="0"/>
              <a:t>05/05/2022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DigiScrew Dec 2021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B4AC7-681F-4D43-976C-E35BB2DD9719}" type="datetime1">
              <a:rPr lang="it-IT" smtClean="0"/>
              <a:t>05/05/2022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DigiScrew Dec 2021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06F8C-B5BD-431C-9F44-52DDA26AD805}" type="datetime1">
              <a:rPr lang="it-IT" smtClean="0"/>
              <a:t>05/05/2022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DigiScrew Dec 2021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3DD2-E638-4D5D-B5DF-CDF51DE9A240}" type="datetime1">
              <a:rPr lang="it-IT" smtClean="0"/>
              <a:t>05/05/2022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DigiScrew Dec 2021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4D665-5283-46F2-9595-F83E57958B6A}" type="datetime1">
              <a:rPr lang="it-IT" smtClean="0"/>
              <a:t>05/05/2022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DigiScrew Dec 2021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theremino.org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remino.com/zh/applications" TargetMode="External"/><Relationship Id="rId2" Type="http://schemas.openxmlformats.org/officeDocument/2006/relationships/hyperlink" Target="http://www.theremino.com/en/applications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43693" y="3217214"/>
            <a:ext cx="8823448" cy="3452146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Leonardo </a:t>
            </a:r>
            <a:r>
              <a:rPr lang="en-US" sz="3200" b="1" dirty="0"/>
              <a:t>De </a:t>
            </a:r>
            <a:r>
              <a:rPr lang="en-US" sz="3200" b="1" dirty="0" smtClean="0"/>
              <a:t>Palo </a:t>
            </a:r>
            <a:r>
              <a:rPr lang="en-US" sz="3200" b="1" dirty="0"/>
              <a:t>P</a:t>
            </a:r>
            <a:r>
              <a:rPr lang="en-US" sz="3200" b="1" dirty="0" smtClean="0"/>
              <a:t>h.D.</a:t>
            </a:r>
            <a:br>
              <a:rPr lang="en-US" sz="3200" b="1" dirty="0" smtClean="0"/>
            </a:br>
            <a:r>
              <a:rPr lang="en-US" altLang="zh-CN" sz="1800" dirty="0" smtClean="0"/>
              <a:t>leo.depalo@theremino.com</a:t>
            </a:r>
            <a:r>
              <a:rPr lang="zh-CN" altLang="en-US" sz="3200" dirty="0"/>
              <a:t/>
            </a:r>
            <a:br>
              <a:rPr lang="zh-CN" altLang="en-US" sz="3200" dirty="0"/>
            </a:br>
            <a:r>
              <a:rPr lang="zh-CN" altLang="en-US" sz="5400" dirty="0" smtClean="0"/>
              <a:t> </a:t>
            </a:r>
            <a:r>
              <a:rPr lang="zh-CN" altLang="en-US" sz="1800" dirty="0" smtClean="0"/>
              <a:t> 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200" b="1" dirty="0" smtClean="0">
                <a:hlinkClick r:id="rId2"/>
              </a:rPr>
              <a:t>www.theremino.org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1800" b="1" dirty="0" smtClean="0"/>
              <a:t>L1-Buildingg A2, </a:t>
            </a:r>
            <a:r>
              <a:rPr lang="en-US" sz="1800" b="1" dirty="0" err="1" smtClean="0"/>
              <a:t>Hangcheng</a:t>
            </a:r>
            <a:r>
              <a:rPr lang="en-US" sz="1800" b="1" dirty="0" smtClean="0"/>
              <a:t> Innovation Park, Xixiang Street, </a:t>
            </a:r>
            <a:br>
              <a:rPr lang="en-US" sz="1800" b="1" dirty="0" smtClean="0"/>
            </a:br>
            <a:r>
              <a:rPr lang="en-US" sz="1800" b="1" dirty="0" err="1" smtClean="0"/>
              <a:t>Bao’an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Districh</a:t>
            </a:r>
            <a:r>
              <a:rPr lang="en-US" sz="1800" b="1" dirty="0" smtClean="0"/>
              <a:t>, Shenzhen, China</a:t>
            </a:r>
            <a:endParaRPr lang="zh-CN" altLang="en-US" sz="2400" b="1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188640"/>
            <a:ext cx="1802853" cy="432048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1732144" y="980728"/>
            <a:ext cx="56465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THEREMINO SYSTEM</a:t>
            </a:r>
            <a:endParaRPr lang="en-US" sz="4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0346"/>
            <a:ext cx="3703750" cy="6410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ttangolo 6"/>
          <p:cNvSpPr/>
          <p:nvPr/>
        </p:nvSpPr>
        <p:spPr>
          <a:xfrm>
            <a:off x="1732144" y="1756266"/>
            <a:ext cx="58960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cycle of presentations</a:t>
            </a:r>
            <a:endParaRPr lang="en-US" sz="4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9" t="27951" r="9537" b="18500"/>
          <a:stretch/>
        </p:blipFill>
        <p:spPr>
          <a:xfrm>
            <a:off x="7537894" y="3002761"/>
            <a:ext cx="1440160" cy="144016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274955"/>
            <a:ext cx="7230745" cy="70612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 -9- 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/>
              <a:t>iMakerbase</a:t>
            </a:r>
            <a:r>
              <a:rPr lang="it-IT" dirty="0"/>
              <a:t> -  </a:t>
            </a:r>
            <a:r>
              <a:rPr lang="it-IT" dirty="0" smtClean="0"/>
              <a:t>Apr. </a:t>
            </a:r>
            <a:r>
              <a:rPr lang="it-IT" dirty="0"/>
              <a:t>2022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10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338548" y="957753"/>
            <a:ext cx="8265900" cy="5597844"/>
          </a:xfrm>
        </p:spPr>
        <p:txBody>
          <a:bodyPr>
            <a:normAutofit/>
          </a:bodyPr>
          <a:lstStyle/>
          <a:p>
            <a:r>
              <a:rPr lang="en-US" dirty="0" smtClean="0"/>
              <a:t>Basic functions of THEREMINO SYSTEM.</a:t>
            </a:r>
          </a:p>
          <a:p>
            <a:pPr lvl="1"/>
            <a:r>
              <a:rPr lang="en-US" dirty="0" smtClean="0"/>
              <a:t>THEREMINO EDITOR</a:t>
            </a:r>
          </a:p>
          <a:p>
            <a:pPr lvl="1"/>
            <a:r>
              <a:rPr lang="en-US" dirty="0" smtClean="0"/>
              <a:t>Question time</a:t>
            </a:r>
          </a:p>
          <a:p>
            <a:r>
              <a:rPr lang="en-US" dirty="0" smtClean="0"/>
              <a:t>Programming </a:t>
            </a:r>
          </a:p>
          <a:p>
            <a:pPr lvl="1"/>
            <a:r>
              <a:rPr lang="en-US" dirty="0" smtClean="0"/>
              <a:t>The AUTOMATION LANGUAGE  </a:t>
            </a:r>
          </a:p>
          <a:p>
            <a:pPr lvl="2"/>
            <a:r>
              <a:rPr lang="en-US" dirty="0" err="1" smtClean="0"/>
              <a:t>Editore</a:t>
            </a:r>
            <a:r>
              <a:rPr lang="en-US" dirty="0" smtClean="0"/>
              <a:t> App</a:t>
            </a:r>
          </a:p>
          <a:p>
            <a:pPr lvl="3"/>
            <a:r>
              <a:rPr lang="en-US" dirty="0" smtClean="0"/>
              <a:t>Vocabulary file</a:t>
            </a:r>
          </a:p>
          <a:p>
            <a:pPr lvl="2"/>
            <a:r>
              <a:rPr lang="en-US" dirty="0" smtClean="0"/>
              <a:t>Sequences</a:t>
            </a:r>
          </a:p>
          <a:p>
            <a:pPr lvl="3"/>
            <a:r>
              <a:rPr lang="en-US" dirty="0" smtClean="0"/>
              <a:t>Edit a sequence</a:t>
            </a:r>
          </a:p>
          <a:p>
            <a:pPr lvl="3"/>
            <a:r>
              <a:rPr lang="en-US" dirty="0" smtClean="0"/>
              <a:t>Vocabulary</a:t>
            </a:r>
          </a:p>
          <a:p>
            <a:pPr lvl="3"/>
            <a:r>
              <a:rPr lang="en-US" dirty="0" smtClean="0"/>
              <a:t>Automation command recognition from a sequence</a:t>
            </a:r>
          </a:p>
          <a:p>
            <a:pPr lvl="3"/>
            <a:r>
              <a:rPr lang="en-US" dirty="0" smtClean="0"/>
              <a:t>Calling a sequence</a:t>
            </a:r>
          </a:p>
          <a:p>
            <a:pPr lvl="3"/>
            <a:r>
              <a:rPr lang="en-US" dirty="0" smtClean="0"/>
              <a:t>Using sequence</a:t>
            </a:r>
          </a:p>
          <a:p>
            <a:pPr lvl="2"/>
            <a:r>
              <a:rPr lang="en-US" dirty="0" err="1" smtClean="0"/>
              <a:t>Semigraphic</a:t>
            </a:r>
            <a:r>
              <a:rPr lang="en-US" dirty="0" smtClean="0"/>
              <a:t> characters</a:t>
            </a: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1311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274955"/>
            <a:ext cx="7230745" cy="70612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 -10- 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/>
              <a:t>iMakerbase</a:t>
            </a:r>
            <a:r>
              <a:rPr lang="it-IT" dirty="0"/>
              <a:t> -  </a:t>
            </a:r>
            <a:r>
              <a:rPr lang="it-IT" dirty="0" smtClean="0"/>
              <a:t>Apr. </a:t>
            </a:r>
            <a:r>
              <a:rPr lang="it-IT" dirty="0"/>
              <a:t>2022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11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338548" y="957753"/>
            <a:ext cx="8265900" cy="559784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Basic functions of THEREMINO SYSTEM.</a:t>
            </a:r>
          </a:p>
          <a:p>
            <a:pPr lvl="1"/>
            <a:r>
              <a:rPr lang="en-US" dirty="0" smtClean="0"/>
              <a:t>STEPPER MOTOR MANAGEMENT</a:t>
            </a:r>
          </a:p>
          <a:p>
            <a:pPr lvl="1"/>
            <a:r>
              <a:rPr lang="en-US" dirty="0" smtClean="0"/>
              <a:t>The HAL set up with </a:t>
            </a:r>
            <a:r>
              <a:rPr lang="en-US" dirty="0" err="1" smtClean="0"/>
              <a:t>microstep</a:t>
            </a:r>
            <a:endParaRPr lang="en-US" dirty="0" smtClean="0"/>
          </a:p>
          <a:p>
            <a:pPr lvl="1"/>
            <a:r>
              <a:rPr lang="en-US" dirty="0" smtClean="0"/>
              <a:t>Linear and angular movement</a:t>
            </a:r>
          </a:p>
          <a:p>
            <a:pPr lvl="1"/>
            <a:r>
              <a:rPr lang="en-US" dirty="0" smtClean="0"/>
              <a:t>Acceleration, max speed </a:t>
            </a:r>
            <a:r>
              <a:rPr lang="en-US" smtClean="0"/>
              <a:t>and deceleration</a:t>
            </a:r>
            <a:endParaRPr lang="en-US" dirty="0" smtClean="0"/>
          </a:p>
          <a:p>
            <a:pPr lvl="1"/>
            <a:r>
              <a:rPr lang="en-US" dirty="0" smtClean="0"/>
              <a:t>Question time</a:t>
            </a:r>
          </a:p>
          <a:p>
            <a:r>
              <a:rPr lang="en-US" dirty="0" smtClean="0"/>
              <a:t>Programming </a:t>
            </a:r>
          </a:p>
          <a:p>
            <a:pPr lvl="1"/>
            <a:r>
              <a:rPr lang="en-US" dirty="0" smtClean="0"/>
              <a:t>The AUTOMATION LANGUAGE  </a:t>
            </a:r>
          </a:p>
          <a:p>
            <a:pPr lvl="2"/>
            <a:r>
              <a:rPr lang="en-US" dirty="0" smtClean="0"/>
              <a:t>Search home sensors</a:t>
            </a:r>
          </a:p>
          <a:p>
            <a:pPr lvl="2"/>
            <a:r>
              <a:rPr lang="en-US" dirty="0" smtClean="0"/>
              <a:t>Speed to search</a:t>
            </a:r>
          </a:p>
          <a:p>
            <a:pPr lvl="2"/>
            <a:r>
              <a:rPr lang="en-US" dirty="0" smtClean="0"/>
              <a:t>Sensor reached</a:t>
            </a:r>
          </a:p>
          <a:p>
            <a:pPr lvl="2"/>
            <a:r>
              <a:rPr lang="en-US" dirty="0" smtClean="0"/>
              <a:t>Change direction and speed </a:t>
            </a:r>
          </a:p>
          <a:p>
            <a:pPr lvl="2"/>
            <a:r>
              <a:rPr lang="en-US" dirty="0" err="1" smtClean="0"/>
              <a:t>Changin</a:t>
            </a:r>
            <a:r>
              <a:rPr lang="en-US" dirty="0" smtClean="0"/>
              <a:t> level of home </a:t>
            </a:r>
            <a:r>
              <a:rPr lang="en-US" dirty="0" err="1" smtClean="0"/>
              <a:t>semsor</a:t>
            </a:r>
            <a:endParaRPr lang="en-US" dirty="0" smtClean="0"/>
          </a:p>
          <a:p>
            <a:pPr lvl="2"/>
            <a:r>
              <a:rPr lang="en-US" dirty="0" err="1" smtClean="0"/>
              <a:t>Assigne</a:t>
            </a:r>
            <a:r>
              <a:rPr lang="en-US" dirty="0" smtClean="0"/>
              <a:t> the value to slot</a:t>
            </a:r>
          </a:p>
          <a:p>
            <a:pPr lvl="2"/>
            <a:r>
              <a:rPr lang="en-US" dirty="0" smtClean="0"/>
              <a:t>Virtual encoder</a:t>
            </a:r>
          </a:p>
          <a:p>
            <a:pPr lvl="2"/>
            <a:r>
              <a:rPr lang="en-US" dirty="0" smtClean="0"/>
              <a:t>Safe working limits</a:t>
            </a: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25784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323215" y="287095"/>
            <a:ext cx="7230745" cy="70612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Theremino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applications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sz="half" idx="2"/>
          </p:nvPr>
        </p:nvSpPr>
        <p:spPr>
          <a:xfrm>
            <a:off x="222140" y="4127199"/>
            <a:ext cx="4320480" cy="15790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On a web page we have reported all the applications, some totally innovative.</a:t>
            </a:r>
          </a:p>
          <a:p>
            <a:pPr marL="0" indent="0">
              <a:buNone/>
            </a:pPr>
            <a:r>
              <a:rPr lang="en-US" sz="2000" dirty="0"/>
              <a:t>All strictly OPEN SOURCE.</a:t>
            </a:r>
          </a:p>
          <a:p>
            <a:pPr marL="0" indent="0">
              <a:buNone/>
            </a:pPr>
            <a:r>
              <a:rPr lang="en-US" sz="2000" dirty="0">
                <a:hlinkClick r:id="rId2"/>
              </a:rPr>
              <a:t>www.theremino.com/en/applications</a:t>
            </a:r>
            <a:endParaRPr lang="zh-CN" altLang="en-US" sz="20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z="1600" smtClean="0"/>
              <a:t>12</a:t>
            </a:fld>
            <a:endParaRPr lang="it-IT" sz="1600"/>
          </a:p>
        </p:txBody>
      </p:sp>
      <p:sp>
        <p:nvSpPr>
          <p:cNvPr id="19" name="Segnaposto contenuto 5"/>
          <p:cNvSpPr>
            <a:spLocks noGrp="1"/>
          </p:cNvSpPr>
          <p:nvPr>
            <p:ph sz="half" idx="2"/>
          </p:nvPr>
        </p:nvSpPr>
        <p:spPr>
          <a:xfrm>
            <a:off x="4716016" y="4127199"/>
            <a:ext cx="4046860" cy="13806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000" dirty="0"/>
              <a:t>在一个网页上，我们报告了所有的应用程序，其中一些是完全创新的。全部严格开源。</a:t>
            </a:r>
          </a:p>
          <a:p>
            <a:pPr marL="0" indent="0">
              <a:buNone/>
            </a:pPr>
            <a:r>
              <a:rPr lang="en-US" altLang="zh-CN" sz="2000" dirty="0">
                <a:hlinkClick r:id="rId3"/>
              </a:rPr>
              <a:t>www.theremino.com/zh/applications</a:t>
            </a:r>
            <a:r>
              <a:rPr lang="zh-CN" altLang="en-US" sz="2000" dirty="0"/>
              <a:t>。</a:t>
            </a:r>
          </a:p>
        </p:txBody>
      </p:sp>
      <p:sp>
        <p:nvSpPr>
          <p:cNvPr id="7" name="AutoShape 2" descr="Which devices can be connected to a parallel port? - Quor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5" name="AutoShape 2" descr="Theremino stepper driver controller board V2. – Store-ino"/>
          <p:cNvSpPr>
            <a:spLocks noChangeAspect="1" noChangeArrowheads="1"/>
          </p:cNvSpPr>
          <p:nvPr/>
        </p:nvSpPr>
        <p:spPr bwMode="auto">
          <a:xfrm>
            <a:off x="155575" y="-631825"/>
            <a:ext cx="346710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8" name="AutoShape 4" descr="Theremino stepper driver controller board V2. – Store-in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639" y="1912135"/>
            <a:ext cx="7488832" cy="12961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962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323215" y="287095"/>
            <a:ext cx="7230745" cy="70612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Theremino devices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sz="half" idx="2"/>
          </p:nvPr>
        </p:nvSpPr>
        <p:spPr>
          <a:xfrm>
            <a:off x="446683" y="1005329"/>
            <a:ext cx="2275078" cy="43155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… </a:t>
            </a:r>
            <a:r>
              <a:rPr lang="en-US" dirty="0" smtClean="0"/>
              <a:t>and much more.</a:t>
            </a:r>
            <a:endParaRPr lang="zh-CN" alt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13</a:t>
            </a:fld>
            <a:endParaRPr lang="it-IT"/>
          </a:p>
        </p:txBody>
      </p:sp>
      <p:sp>
        <p:nvSpPr>
          <p:cNvPr id="19" name="Segnaposto contenuto 5"/>
          <p:cNvSpPr>
            <a:spLocks noGrp="1"/>
          </p:cNvSpPr>
          <p:nvPr>
            <p:ph sz="half" idx="2"/>
          </p:nvPr>
        </p:nvSpPr>
        <p:spPr>
          <a:xfrm>
            <a:off x="4911905" y="1029535"/>
            <a:ext cx="3282590" cy="5815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/>
              <a:t>……</a:t>
            </a:r>
            <a:r>
              <a:rPr lang="zh-CN" altLang="en-US" dirty="0"/>
              <a:t>还有许多其他人。</a:t>
            </a:r>
          </a:p>
        </p:txBody>
      </p:sp>
      <p:sp>
        <p:nvSpPr>
          <p:cNvPr id="7" name="AutoShape 2" descr="Which devices can be connected to a parallel port? - Quor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2" descr="Theremino stepper driver controller board V2. – Store-ino"/>
          <p:cNvSpPr>
            <a:spLocks noChangeAspect="1" noChangeArrowheads="1"/>
          </p:cNvSpPr>
          <p:nvPr/>
        </p:nvSpPr>
        <p:spPr bwMode="auto">
          <a:xfrm>
            <a:off x="155575" y="-631825"/>
            <a:ext cx="346710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Theremino stepper driver controller board V2. – Store-in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625" y="1681458"/>
            <a:ext cx="8293767" cy="4373827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87884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531941" y="1126398"/>
            <a:ext cx="8209225" cy="1473748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more info, search the word: “theremino”</a:t>
            </a:r>
            <a:endParaRPr lang="zh-CN" altLang="en-US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sz="half" idx="2"/>
          </p:nvPr>
        </p:nvSpPr>
        <p:spPr>
          <a:xfrm>
            <a:off x="1889125" y="4305585"/>
            <a:ext cx="5595086" cy="7200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zh-CN" sz="3600" b="1" dirty="0">
                <a:solidFill>
                  <a:schemeClr val="tx2">
                    <a:lumMod val="75000"/>
                  </a:schemeClr>
                </a:solidFill>
              </a:rPr>
              <a:t>THANKS FOR YOUR TIME</a:t>
            </a:r>
          </a:p>
          <a:p>
            <a:pPr marL="0" indent="0" algn="ctr">
              <a:buNone/>
            </a:pPr>
            <a:endParaRPr lang="zh-CN" altLang="en-US" sz="3600" b="1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14</a:t>
            </a:fld>
            <a:endParaRPr lang="it-IT"/>
          </a:p>
        </p:txBody>
      </p:sp>
      <p:sp>
        <p:nvSpPr>
          <p:cNvPr id="7" name="AutoShape 2" descr="Which devices can be connected to a parallel port? - Quor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2" descr="Theremino stepper driver controller board V2. – Store-ino"/>
          <p:cNvSpPr>
            <a:spLocks noChangeAspect="1" noChangeArrowheads="1"/>
          </p:cNvSpPr>
          <p:nvPr/>
        </p:nvSpPr>
        <p:spPr bwMode="auto">
          <a:xfrm>
            <a:off x="155575" y="-631825"/>
            <a:ext cx="346710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Theremino stepper driver controller board V2. – Store-in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egnaposto contenuto 5"/>
          <p:cNvSpPr>
            <a:spLocks noGrp="1"/>
          </p:cNvSpPr>
          <p:nvPr>
            <p:ph sz="half" idx="2"/>
          </p:nvPr>
        </p:nvSpPr>
        <p:spPr>
          <a:xfrm>
            <a:off x="1873856" y="5355989"/>
            <a:ext cx="5595086" cy="7200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CN" altLang="en-US" sz="3600" b="1" dirty="0"/>
              <a:t>谢谢你的时间</a:t>
            </a:r>
          </a:p>
        </p:txBody>
      </p:sp>
      <p:sp>
        <p:nvSpPr>
          <p:cNvPr id="13" name="Titolo 3"/>
          <p:cNvSpPr txBox="1">
            <a:spLocks/>
          </p:cNvSpPr>
          <p:nvPr/>
        </p:nvSpPr>
        <p:spPr>
          <a:xfrm>
            <a:off x="504758" y="2765308"/>
            <a:ext cx="8209225" cy="14737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欲了解更多信息，请搜索词：“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theremino”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6218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274955"/>
            <a:ext cx="7230745" cy="70612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 -1- 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2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338548" y="957753"/>
            <a:ext cx="8265900" cy="5597844"/>
          </a:xfrm>
        </p:spPr>
        <p:txBody>
          <a:bodyPr>
            <a:normAutofit/>
          </a:bodyPr>
          <a:lstStyle/>
          <a:p>
            <a:r>
              <a:rPr lang="en-US" dirty="0" smtClean="0"/>
              <a:t>Basic functions of THEREMINO SYSTEM.</a:t>
            </a:r>
          </a:p>
          <a:p>
            <a:pPr lvl="1"/>
            <a:r>
              <a:rPr lang="en-US" dirty="0"/>
              <a:t>The SLOT</a:t>
            </a:r>
          </a:p>
          <a:p>
            <a:pPr lvl="1"/>
            <a:r>
              <a:rPr lang="en-US" dirty="0" smtClean="0"/>
              <a:t>The HAL</a:t>
            </a:r>
          </a:p>
          <a:p>
            <a:pPr lvl="1"/>
            <a:r>
              <a:rPr lang="en-US" dirty="0" smtClean="0"/>
              <a:t>Sensors</a:t>
            </a:r>
          </a:p>
          <a:p>
            <a:pPr lvl="1"/>
            <a:r>
              <a:rPr lang="en-US" dirty="0" smtClean="0"/>
              <a:t>Actuators</a:t>
            </a:r>
          </a:p>
          <a:p>
            <a:pPr lvl="1"/>
            <a:r>
              <a:rPr lang="en-US" dirty="0" smtClean="0"/>
              <a:t>HAL integrated scope</a:t>
            </a:r>
          </a:p>
          <a:p>
            <a:pPr lvl="1"/>
            <a:r>
              <a:rPr lang="en-US" dirty="0" err="1" smtClean="0"/>
              <a:t>SlotVieWer</a:t>
            </a:r>
            <a:endParaRPr lang="en-US" dirty="0" smtClean="0"/>
          </a:p>
          <a:p>
            <a:pPr lvl="1"/>
            <a:r>
              <a:rPr lang="en-US" dirty="0" smtClean="0"/>
              <a:t>Slot naming</a:t>
            </a:r>
          </a:p>
          <a:p>
            <a:r>
              <a:rPr lang="en-US" dirty="0" smtClean="0"/>
              <a:t>Programming </a:t>
            </a:r>
          </a:p>
          <a:p>
            <a:pPr lvl="1"/>
            <a:r>
              <a:rPr lang="en-US" dirty="0" smtClean="0"/>
              <a:t>The AUTOMATION LANGUAGE  </a:t>
            </a:r>
          </a:p>
          <a:p>
            <a:pPr lvl="2"/>
            <a:r>
              <a:rPr lang="en-US" smtClean="0"/>
              <a:t>Variable assignment</a:t>
            </a:r>
            <a:endParaRPr lang="en-US" dirty="0" smtClean="0"/>
          </a:p>
          <a:p>
            <a:pPr lvl="2"/>
            <a:r>
              <a:rPr lang="en-US" dirty="0" smtClean="0"/>
              <a:t>Buttons – text, slot, color, labels, enable/disable</a:t>
            </a:r>
          </a:p>
          <a:p>
            <a:pPr lvl="2"/>
            <a:r>
              <a:rPr lang="en-US" dirty="0" smtClean="0"/>
              <a:t>For- next, with step, instead of while</a:t>
            </a:r>
          </a:p>
          <a:p>
            <a:pPr lvl="2"/>
            <a:r>
              <a:rPr lang="en-US" dirty="0" err="1" smtClean="0"/>
              <a:t>Goto</a:t>
            </a:r>
            <a:r>
              <a:rPr lang="en-US" dirty="0" smtClean="0"/>
              <a:t> - </a:t>
            </a:r>
            <a:r>
              <a:rPr lang="en-US" dirty="0" err="1" smtClean="0"/>
              <a:t>Gosub</a:t>
            </a:r>
            <a:r>
              <a:rPr lang="en-US" dirty="0" smtClean="0"/>
              <a:t> - Return</a:t>
            </a:r>
          </a:p>
          <a:p>
            <a:pPr lvl="2"/>
            <a:r>
              <a:rPr lang="en-US" dirty="0" smtClean="0"/>
              <a:t>If - Else - </a:t>
            </a:r>
            <a:r>
              <a:rPr lang="en-US" dirty="0" err="1" smtClean="0"/>
              <a:t>Endif</a:t>
            </a:r>
            <a:endParaRPr lang="en-US" dirty="0" smtClean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01702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274955"/>
            <a:ext cx="7230745" cy="70612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 -2- 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3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338548" y="957753"/>
            <a:ext cx="8265900" cy="559784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Basic functions of THEREMINO SYSTEM.</a:t>
            </a:r>
          </a:p>
          <a:p>
            <a:pPr lvl="1"/>
            <a:r>
              <a:rPr lang="en-US" dirty="0" smtClean="0"/>
              <a:t>Refresh the SLOT concept</a:t>
            </a:r>
            <a:endParaRPr lang="en-US" dirty="0"/>
          </a:p>
          <a:p>
            <a:pPr lvl="1"/>
            <a:r>
              <a:rPr lang="en-US" dirty="0" smtClean="0"/>
              <a:t>Refresh the HAL concept</a:t>
            </a:r>
          </a:p>
          <a:p>
            <a:pPr lvl="1"/>
            <a:r>
              <a:rPr lang="en-US" dirty="0" smtClean="0"/>
              <a:t>Refresh Sensors and Actuators</a:t>
            </a:r>
          </a:p>
          <a:p>
            <a:pPr lvl="1"/>
            <a:r>
              <a:rPr lang="en-US" dirty="0" smtClean="0"/>
              <a:t>Question time</a:t>
            </a:r>
          </a:p>
          <a:p>
            <a:r>
              <a:rPr lang="en-US" dirty="0" smtClean="0"/>
              <a:t>Programming </a:t>
            </a:r>
          </a:p>
          <a:p>
            <a:pPr lvl="1"/>
            <a:r>
              <a:rPr lang="en-US" dirty="0" smtClean="0"/>
              <a:t>The AUTOMATION LANGUAGE  </a:t>
            </a:r>
          </a:p>
          <a:p>
            <a:pPr lvl="2"/>
            <a:r>
              <a:rPr lang="en-US" dirty="0" smtClean="0"/>
              <a:t>Load:</a:t>
            </a:r>
          </a:p>
          <a:p>
            <a:pPr lvl="3"/>
            <a:r>
              <a:rPr lang="en-US" dirty="0" smtClean="0"/>
              <a:t> </a:t>
            </a:r>
            <a:r>
              <a:rPr lang="en-US" dirty="0" err="1" smtClean="0"/>
              <a:t>OpenApp,CloseApp</a:t>
            </a:r>
            <a:r>
              <a:rPr lang="en-US" dirty="0" smtClean="0"/>
              <a:t>, </a:t>
            </a:r>
            <a:r>
              <a:rPr lang="en-US" dirty="0" err="1" smtClean="0"/>
              <a:t>CloseAll</a:t>
            </a:r>
            <a:endParaRPr lang="en-US" dirty="0" smtClean="0"/>
          </a:p>
          <a:p>
            <a:pPr lvl="3"/>
            <a:r>
              <a:rPr lang="en-US" dirty="0" smtClean="0"/>
              <a:t> Slots, Save Slots</a:t>
            </a:r>
          </a:p>
          <a:p>
            <a:pPr lvl="3"/>
            <a:r>
              <a:rPr lang="en-US" dirty="0" smtClean="0"/>
              <a:t> </a:t>
            </a:r>
            <a:r>
              <a:rPr lang="en-US" dirty="0" err="1" smtClean="0"/>
              <a:t>Vars</a:t>
            </a:r>
            <a:r>
              <a:rPr lang="en-US" dirty="0" smtClean="0"/>
              <a:t>, Save </a:t>
            </a:r>
            <a:r>
              <a:rPr lang="en-US" dirty="0" err="1" smtClean="0"/>
              <a:t>Vars</a:t>
            </a:r>
            <a:endParaRPr lang="en-US" dirty="0" smtClean="0"/>
          </a:p>
          <a:p>
            <a:pPr lvl="3"/>
            <a:r>
              <a:rPr lang="en-US" dirty="0" smtClean="0"/>
              <a:t>Images, video, sound</a:t>
            </a:r>
          </a:p>
          <a:p>
            <a:pPr lvl="3"/>
            <a:r>
              <a:rPr lang="en-US" dirty="0" smtClean="0"/>
              <a:t>Txt, pdf, Doc etc.</a:t>
            </a:r>
          </a:p>
          <a:p>
            <a:pPr lvl="3"/>
            <a:r>
              <a:rPr lang="en-US" dirty="0" smtClean="0"/>
              <a:t>Programs</a:t>
            </a:r>
          </a:p>
          <a:p>
            <a:pPr lvl="3"/>
            <a:r>
              <a:rPr lang="en-US" dirty="0" smtClean="0"/>
              <a:t>Variable from file</a:t>
            </a:r>
          </a:p>
          <a:p>
            <a:pPr lvl="3"/>
            <a:r>
              <a:rPr lang="en-US" dirty="0" smtClean="0"/>
              <a:t>WEB address</a:t>
            </a:r>
          </a:p>
          <a:p>
            <a:pPr lvl="2"/>
            <a:r>
              <a:rPr lang="en-US" dirty="0" smtClean="0"/>
              <a:t> Option Statement</a:t>
            </a:r>
          </a:p>
          <a:p>
            <a:pPr lvl="1"/>
            <a:endParaRPr lang="en-US" dirty="0" smtClean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7840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274955"/>
            <a:ext cx="7230745" cy="70612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 -3- 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/>
              <a:t>iMakerbase</a:t>
            </a:r>
            <a:r>
              <a:rPr lang="it-IT" dirty="0"/>
              <a:t> -  </a:t>
            </a:r>
            <a:r>
              <a:rPr lang="it-IT" dirty="0" smtClean="0"/>
              <a:t>Apr. </a:t>
            </a:r>
            <a:r>
              <a:rPr lang="it-IT" dirty="0"/>
              <a:t>2022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4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338548" y="957753"/>
            <a:ext cx="8265900" cy="5597844"/>
          </a:xfrm>
        </p:spPr>
        <p:txBody>
          <a:bodyPr>
            <a:normAutofit/>
          </a:bodyPr>
          <a:lstStyle/>
          <a:p>
            <a:r>
              <a:rPr lang="en-US" dirty="0" smtClean="0"/>
              <a:t>Basic functions of THEREMINO SYSTEM.</a:t>
            </a:r>
          </a:p>
          <a:p>
            <a:pPr lvl="1"/>
            <a:r>
              <a:rPr lang="en-US" dirty="0" smtClean="0"/>
              <a:t>SLOT Min - Max</a:t>
            </a:r>
            <a:endParaRPr lang="en-US" dirty="0"/>
          </a:p>
          <a:p>
            <a:pPr lvl="1"/>
            <a:r>
              <a:rPr lang="en-US" dirty="0" smtClean="0"/>
              <a:t>Refresh the HAL concept</a:t>
            </a:r>
          </a:p>
          <a:p>
            <a:pPr lvl="1"/>
            <a:r>
              <a:rPr lang="en-US" dirty="0" smtClean="0"/>
              <a:t>Refresh Sensors and Actuators</a:t>
            </a:r>
          </a:p>
          <a:p>
            <a:pPr lvl="1"/>
            <a:r>
              <a:rPr lang="en-US" dirty="0" smtClean="0"/>
              <a:t>Question time</a:t>
            </a:r>
          </a:p>
          <a:p>
            <a:r>
              <a:rPr lang="en-US" dirty="0" smtClean="0"/>
              <a:t>Programming </a:t>
            </a:r>
          </a:p>
          <a:p>
            <a:pPr lvl="1"/>
            <a:r>
              <a:rPr lang="en-US" dirty="0" smtClean="0"/>
              <a:t>The AUTOMATION LANGUAGE  </a:t>
            </a:r>
          </a:p>
          <a:p>
            <a:pPr lvl="2"/>
            <a:r>
              <a:rPr lang="en-US" dirty="0"/>
              <a:t>Option Statement</a:t>
            </a:r>
          </a:p>
          <a:p>
            <a:pPr lvl="2"/>
            <a:r>
              <a:rPr lang="en-US" dirty="0"/>
              <a:t>Keyboard key – press key – send key</a:t>
            </a:r>
          </a:p>
          <a:p>
            <a:pPr lvl="2"/>
            <a:r>
              <a:rPr lang="en-US" dirty="0"/>
              <a:t>Labels - </a:t>
            </a:r>
            <a:r>
              <a:rPr lang="en-US" dirty="0" err="1"/>
              <a:t>EventStop</a:t>
            </a:r>
            <a:r>
              <a:rPr lang="en-US" dirty="0"/>
              <a:t> - </a:t>
            </a:r>
            <a:r>
              <a:rPr lang="en-US" dirty="0" err="1"/>
              <a:t>EventTimer</a:t>
            </a:r>
            <a:endParaRPr lang="en-US" dirty="0"/>
          </a:p>
          <a:p>
            <a:pPr lvl="2"/>
            <a:r>
              <a:rPr lang="en-US" dirty="0" smtClean="0"/>
              <a:t>Print</a:t>
            </a:r>
          </a:p>
          <a:p>
            <a:pPr lvl="2"/>
            <a:r>
              <a:rPr lang="en-US" dirty="0" smtClean="0"/>
              <a:t>Save</a:t>
            </a:r>
          </a:p>
          <a:p>
            <a:pPr lvl="2"/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8513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274955"/>
            <a:ext cx="7230745" cy="70612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 -4- 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/>
              <a:t>iMakerbase</a:t>
            </a:r>
            <a:r>
              <a:rPr lang="it-IT" dirty="0"/>
              <a:t> -  </a:t>
            </a:r>
            <a:r>
              <a:rPr lang="it-IT" dirty="0" smtClean="0"/>
              <a:t>Apr. </a:t>
            </a:r>
            <a:r>
              <a:rPr lang="it-IT" dirty="0"/>
              <a:t>2022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5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338548" y="957753"/>
            <a:ext cx="8265900" cy="5597844"/>
          </a:xfrm>
        </p:spPr>
        <p:txBody>
          <a:bodyPr>
            <a:normAutofit/>
          </a:bodyPr>
          <a:lstStyle/>
          <a:p>
            <a:r>
              <a:rPr lang="en-US" dirty="0" smtClean="0"/>
              <a:t>Basic functions of THEREMINO SYSTEM.</a:t>
            </a:r>
          </a:p>
          <a:p>
            <a:pPr lvl="1"/>
            <a:r>
              <a:rPr lang="en-US" dirty="0" smtClean="0"/>
              <a:t>SLOT  Reset, assign a predefined value</a:t>
            </a:r>
            <a:endParaRPr lang="en-US" dirty="0"/>
          </a:p>
          <a:p>
            <a:pPr lvl="1"/>
            <a:r>
              <a:rPr lang="en-US" dirty="0" smtClean="0"/>
              <a:t>Signal Scope</a:t>
            </a:r>
          </a:p>
          <a:p>
            <a:pPr lvl="1"/>
            <a:r>
              <a:rPr lang="en-US" dirty="0" smtClean="0"/>
              <a:t>Wave generator</a:t>
            </a:r>
          </a:p>
          <a:p>
            <a:pPr lvl="1"/>
            <a:r>
              <a:rPr lang="en-US" dirty="0" smtClean="0"/>
              <a:t>Question time</a:t>
            </a:r>
          </a:p>
          <a:p>
            <a:r>
              <a:rPr lang="en-US" dirty="0" smtClean="0"/>
              <a:t>Programming </a:t>
            </a:r>
          </a:p>
          <a:p>
            <a:pPr lvl="1"/>
            <a:r>
              <a:rPr lang="en-US" dirty="0" smtClean="0"/>
              <a:t>The AUTOMATION LANGUAGE  </a:t>
            </a:r>
          </a:p>
          <a:p>
            <a:pPr lvl="2"/>
            <a:r>
              <a:rPr lang="en-US" dirty="0" smtClean="0"/>
              <a:t>Select</a:t>
            </a:r>
          </a:p>
          <a:p>
            <a:pPr lvl="3"/>
            <a:r>
              <a:rPr lang="en-US" dirty="0" smtClean="0"/>
              <a:t>Case</a:t>
            </a:r>
          </a:p>
          <a:p>
            <a:pPr lvl="3"/>
            <a:r>
              <a:rPr lang="en-US" dirty="0" err="1" smtClean="0"/>
              <a:t>CaseElse</a:t>
            </a:r>
            <a:endParaRPr lang="en-US" dirty="0" smtClean="0"/>
          </a:p>
          <a:p>
            <a:pPr lvl="3"/>
            <a:r>
              <a:rPr lang="en-US" dirty="0" err="1" smtClean="0"/>
              <a:t>EndSelect</a:t>
            </a:r>
            <a:endParaRPr lang="en-US" dirty="0" smtClean="0"/>
          </a:p>
          <a:p>
            <a:pPr lvl="3"/>
            <a:r>
              <a:rPr lang="en-US" dirty="0" smtClean="0"/>
              <a:t>Case(Special feature)</a:t>
            </a:r>
          </a:p>
          <a:p>
            <a:pPr lvl="1" algn="just"/>
            <a:r>
              <a:rPr lang="en-US" dirty="0" smtClean="0"/>
              <a:t>Multiple </a:t>
            </a:r>
            <a:r>
              <a:rPr lang="en-US" dirty="0" err="1" smtClean="0"/>
              <a:t>Istance</a:t>
            </a:r>
            <a:r>
              <a:rPr lang="en-US" dirty="0" smtClean="0"/>
              <a:t> of AUTOMATION LANGUAGE</a:t>
            </a: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47879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274955"/>
            <a:ext cx="7230745" cy="70612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 -5- 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/>
              <a:t>iMakerbase</a:t>
            </a:r>
            <a:r>
              <a:rPr lang="it-IT" dirty="0"/>
              <a:t> -  </a:t>
            </a:r>
            <a:r>
              <a:rPr lang="it-IT" dirty="0" smtClean="0"/>
              <a:t>Apr. </a:t>
            </a:r>
            <a:r>
              <a:rPr lang="it-IT" dirty="0"/>
              <a:t>2022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6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338548" y="957753"/>
            <a:ext cx="8265900" cy="5597844"/>
          </a:xfrm>
        </p:spPr>
        <p:txBody>
          <a:bodyPr>
            <a:normAutofit/>
          </a:bodyPr>
          <a:lstStyle/>
          <a:p>
            <a:r>
              <a:rPr lang="en-US" dirty="0" smtClean="0"/>
              <a:t>Basic functions of THEREMINO SYSTEM.</a:t>
            </a:r>
          </a:p>
          <a:p>
            <a:pPr lvl="1"/>
            <a:r>
              <a:rPr lang="en-US" dirty="0" smtClean="0"/>
              <a:t>SLOT used to start acquisition of </a:t>
            </a:r>
            <a:r>
              <a:rPr lang="en-US" dirty="0" err="1" smtClean="0"/>
              <a:t>SignalScope</a:t>
            </a:r>
            <a:endParaRPr lang="en-US" dirty="0" smtClean="0"/>
          </a:p>
          <a:p>
            <a:pPr lvl="1"/>
            <a:r>
              <a:rPr lang="en-US" dirty="0" smtClean="0"/>
              <a:t>THEREMINO MASTER</a:t>
            </a:r>
          </a:p>
          <a:p>
            <a:pPr lvl="1"/>
            <a:r>
              <a:rPr lang="en-US" dirty="0" smtClean="0"/>
              <a:t>Question time</a:t>
            </a:r>
          </a:p>
          <a:p>
            <a:r>
              <a:rPr lang="en-US" dirty="0" smtClean="0"/>
              <a:t>Programming </a:t>
            </a:r>
          </a:p>
          <a:p>
            <a:pPr lvl="1"/>
            <a:r>
              <a:rPr lang="en-US" dirty="0" smtClean="0"/>
              <a:t>The AUTOMATION LANGUAGE  </a:t>
            </a:r>
          </a:p>
          <a:p>
            <a:pPr lvl="2"/>
            <a:r>
              <a:rPr lang="en-US" dirty="0" smtClean="0"/>
              <a:t>SLOT </a:t>
            </a:r>
          </a:p>
          <a:p>
            <a:pPr lvl="3"/>
            <a:r>
              <a:rPr lang="en-US" dirty="0" smtClean="0"/>
              <a:t>reading and writing</a:t>
            </a:r>
          </a:p>
          <a:p>
            <a:pPr lvl="3"/>
            <a:r>
              <a:rPr lang="en-US" dirty="0" smtClean="0"/>
              <a:t>Recognize</a:t>
            </a:r>
          </a:p>
          <a:p>
            <a:pPr lvl="3"/>
            <a:r>
              <a:rPr lang="en-US" dirty="0" smtClean="0"/>
              <a:t>Calibrate</a:t>
            </a:r>
          </a:p>
          <a:p>
            <a:pPr lvl="3"/>
            <a:r>
              <a:rPr lang="en-US" dirty="0" smtClean="0"/>
              <a:t>Sleep,</a:t>
            </a:r>
          </a:p>
          <a:p>
            <a:pPr lvl="3"/>
            <a:r>
              <a:rPr lang="en-US" dirty="0" smtClean="0"/>
              <a:t>Reset</a:t>
            </a:r>
          </a:p>
          <a:p>
            <a:pPr lvl="2"/>
            <a:r>
              <a:rPr lang="en-US" dirty="0" smtClean="0"/>
              <a:t>Encoder A-B</a:t>
            </a:r>
          </a:p>
          <a:p>
            <a:pPr lvl="2"/>
            <a:r>
              <a:rPr lang="en-US" dirty="0" smtClean="0"/>
              <a:t>Servo</a:t>
            </a:r>
          </a:p>
          <a:p>
            <a:pPr lvl="2"/>
            <a:r>
              <a:rPr lang="en-US" dirty="0" smtClean="0"/>
              <a:t>Stepper motor</a:t>
            </a: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48910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274955"/>
            <a:ext cx="7230745" cy="70612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 -6- 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/>
              <a:t>iMakerbase</a:t>
            </a:r>
            <a:r>
              <a:rPr lang="it-IT" dirty="0"/>
              <a:t> -  </a:t>
            </a:r>
            <a:r>
              <a:rPr lang="it-IT" dirty="0" smtClean="0"/>
              <a:t>Apr. </a:t>
            </a:r>
            <a:r>
              <a:rPr lang="it-IT" dirty="0"/>
              <a:t>2022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7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338548" y="957753"/>
            <a:ext cx="8265900" cy="5597844"/>
          </a:xfrm>
        </p:spPr>
        <p:txBody>
          <a:bodyPr>
            <a:normAutofit/>
          </a:bodyPr>
          <a:lstStyle/>
          <a:p>
            <a:r>
              <a:rPr lang="en-US" dirty="0" smtClean="0"/>
              <a:t>Basic functions of THEREMINO SYSTEM.</a:t>
            </a:r>
          </a:p>
          <a:p>
            <a:pPr lvl="1"/>
            <a:r>
              <a:rPr lang="en-US" dirty="0" smtClean="0"/>
              <a:t>THEREMINO and serial </a:t>
            </a:r>
            <a:r>
              <a:rPr lang="en-US" dirty="0" err="1" smtClean="0"/>
              <a:t>comunication</a:t>
            </a:r>
            <a:endParaRPr lang="en-US" dirty="0" smtClean="0"/>
          </a:p>
          <a:p>
            <a:pPr lvl="1"/>
            <a:r>
              <a:rPr lang="en-US" dirty="0" smtClean="0"/>
              <a:t>THEREMINO TERMINAL</a:t>
            </a:r>
          </a:p>
          <a:p>
            <a:pPr lvl="1"/>
            <a:r>
              <a:rPr lang="en-US" dirty="0" smtClean="0"/>
              <a:t>Question time</a:t>
            </a:r>
          </a:p>
          <a:p>
            <a:r>
              <a:rPr lang="en-US" dirty="0" smtClean="0"/>
              <a:t>Programming </a:t>
            </a:r>
          </a:p>
          <a:p>
            <a:pPr lvl="1"/>
            <a:r>
              <a:rPr lang="en-US" dirty="0" smtClean="0"/>
              <a:t>The AUTOMATION LANGUAGE  </a:t>
            </a:r>
          </a:p>
          <a:p>
            <a:pPr lvl="2"/>
            <a:r>
              <a:rPr lang="en-US" dirty="0" smtClean="0"/>
              <a:t>COM (serial port)</a:t>
            </a:r>
          </a:p>
          <a:p>
            <a:pPr lvl="3"/>
            <a:r>
              <a:rPr lang="en-US" dirty="0" smtClean="0"/>
              <a:t>Commands</a:t>
            </a:r>
          </a:p>
          <a:p>
            <a:pPr lvl="3"/>
            <a:r>
              <a:rPr lang="en-US" dirty="0" smtClean="0"/>
              <a:t>Functions</a:t>
            </a:r>
          </a:p>
          <a:p>
            <a:pPr lvl="3"/>
            <a:r>
              <a:rPr lang="en-US" dirty="0" smtClean="0"/>
              <a:t>Receive buffer</a:t>
            </a:r>
          </a:p>
          <a:p>
            <a:pPr lvl="3"/>
            <a:r>
              <a:rPr lang="en-US" dirty="0" smtClean="0"/>
              <a:t>use of the ”Print” command</a:t>
            </a:r>
          </a:p>
          <a:p>
            <a:pPr lvl="2"/>
            <a:r>
              <a:rPr lang="en-US" dirty="0" smtClean="0"/>
              <a:t>Hardware </a:t>
            </a:r>
            <a:r>
              <a:rPr lang="en-US" dirty="0"/>
              <a:t>PAUSE</a:t>
            </a:r>
          </a:p>
          <a:p>
            <a:pPr lvl="3"/>
            <a:r>
              <a:rPr lang="en-US" dirty="0" smtClean="0"/>
              <a:t>Single step</a:t>
            </a:r>
          </a:p>
          <a:p>
            <a:pPr lvl="2"/>
            <a:r>
              <a:rPr lang="en-US" dirty="0" smtClean="0"/>
              <a:t>Hardware EMERGENCY</a:t>
            </a:r>
            <a:endParaRPr lang="en-US" dirty="0"/>
          </a:p>
          <a:p>
            <a:pPr lvl="2"/>
            <a:endParaRPr lang="en-US" dirty="0" smtClean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63927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274955"/>
            <a:ext cx="7230745" cy="70612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 -7- 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/>
              <a:t>iMakerbase</a:t>
            </a:r>
            <a:r>
              <a:rPr lang="it-IT" dirty="0"/>
              <a:t> -  </a:t>
            </a:r>
            <a:r>
              <a:rPr lang="it-IT" dirty="0" smtClean="0"/>
              <a:t>Apr. </a:t>
            </a:r>
            <a:r>
              <a:rPr lang="it-IT" dirty="0"/>
              <a:t>2022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8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338548" y="957753"/>
            <a:ext cx="8265900" cy="5597844"/>
          </a:xfrm>
        </p:spPr>
        <p:txBody>
          <a:bodyPr>
            <a:normAutofit/>
          </a:bodyPr>
          <a:lstStyle/>
          <a:p>
            <a:r>
              <a:rPr lang="en-US" dirty="0" smtClean="0"/>
              <a:t>Basic functions of THEREMINO SYSTEM.</a:t>
            </a:r>
          </a:p>
          <a:p>
            <a:pPr lvl="1"/>
            <a:r>
              <a:rPr lang="en-US" dirty="0" smtClean="0"/>
              <a:t>DEBUGGING</a:t>
            </a:r>
          </a:p>
          <a:p>
            <a:pPr lvl="1"/>
            <a:r>
              <a:rPr lang="en-US" dirty="0" smtClean="0"/>
              <a:t>Question time</a:t>
            </a:r>
          </a:p>
          <a:p>
            <a:r>
              <a:rPr lang="en-US" dirty="0" smtClean="0"/>
              <a:t>Programming </a:t>
            </a:r>
          </a:p>
          <a:p>
            <a:pPr lvl="1"/>
            <a:r>
              <a:rPr lang="en-US" dirty="0" smtClean="0"/>
              <a:t>The AUTOMATION LANGUAGE  </a:t>
            </a:r>
          </a:p>
          <a:p>
            <a:pPr lvl="2"/>
            <a:r>
              <a:rPr lang="en-US" dirty="0" smtClean="0"/>
              <a:t>Debug Window</a:t>
            </a:r>
          </a:p>
          <a:p>
            <a:pPr lvl="3"/>
            <a:r>
              <a:rPr lang="en-US" dirty="0" smtClean="0"/>
              <a:t>Breakpoint</a:t>
            </a:r>
          </a:p>
          <a:p>
            <a:pPr lvl="3"/>
            <a:r>
              <a:rPr lang="en-US" dirty="0" smtClean="0"/>
              <a:t>Watches</a:t>
            </a:r>
          </a:p>
          <a:p>
            <a:pPr lvl="3"/>
            <a:r>
              <a:rPr lang="en-US" dirty="0" smtClean="0"/>
              <a:t>Exec</a:t>
            </a:r>
          </a:p>
          <a:p>
            <a:pPr lvl="3"/>
            <a:r>
              <a:rPr lang="en-US" dirty="0" smtClean="0"/>
              <a:t>Pause </a:t>
            </a:r>
          </a:p>
          <a:p>
            <a:pPr lvl="3"/>
            <a:r>
              <a:rPr lang="en-US" dirty="0" smtClean="0"/>
              <a:t>Pause with LED blinking </a:t>
            </a:r>
          </a:p>
          <a:p>
            <a:pPr lvl="3"/>
            <a:r>
              <a:rPr lang="en-US" dirty="0" smtClean="0"/>
              <a:t>Pause assignable to a slot </a:t>
            </a:r>
          </a:p>
          <a:p>
            <a:pPr lvl="2"/>
            <a:r>
              <a:rPr lang="en-US" dirty="0" smtClean="0"/>
              <a:t>Speed</a:t>
            </a: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5739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274955"/>
            <a:ext cx="7230745" cy="70612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 -8- 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/>
              <a:t>iMakerbase</a:t>
            </a:r>
            <a:r>
              <a:rPr lang="it-IT" dirty="0"/>
              <a:t> -  </a:t>
            </a:r>
            <a:r>
              <a:rPr lang="it-IT" dirty="0" smtClean="0"/>
              <a:t>Apr. </a:t>
            </a:r>
            <a:r>
              <a:rPr lang="it-IT" dirty="0"/>
              <a:t>2022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t>9</a:t>
            </a:fld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4770" y="37187"/>
            <a:ext cx="1802853" cy="432048"/>
          </a:xfrm>
          <a:prstGeom prst="rect">
            <a:avLst/>
          </a:prstGeom>
        </p:spPr>
      </p:pic>
      <p:sp>
        <p:nvSpPr>
          <p:cNvPr id="7" name="Segnaposto contenuto 6"/>
          <p:cNvSpPr>
            <a:spLocks noGrp="1"/>
          </p:cNvSpPr>
          <p:nvPr>
            <p:ph sz="half" idx="2"/>
          </p:nvPr>
        </p:nvSpPr>
        <p:spPr>
          <a:xfrm>
            <a:off x="338548" y="957753"/>
            <a:ext cx="8265900" cy="5597844"/>
          </a:xfrm>
        </p:spPr>
        <p:txBody>
          <a:bodyPr>
            <a:normAutofit/>
          </a:bodyPr>
          <a:lstStyle/>
          <a:p>
            <a:r>
              <a:rPr lang="en-US" dirty="0" smtClean="0"/>
              <a:t>Basic functions of THEREMINO SYSTEM.</a:t>
            </a:r>
          </a:p>
          <a:p>
            <a:pPr lvl="1"/>
            <a:r>
              <a:rPr lang="en-US" dirty="0" smtClean="0"/>
              <a:t>THEREMINO TEXT TO SPEECH</a:t>
            </a:r>
          </a:p>
          <a:p>
            <a:pPr lvl="1"/>
            <a:r>
              <a:rPr lang="en-US" dirty="0" smtClean="0"/>
              <a:t>Question time</a:t>
            </a:r>
          </a:p>
          <a:p>
            <a:r>
              <a:rPr lang="en-US" dirty="0" smtClean="0"/>
              <a:t>Programming </a:t>
            </a:r>
          </a:p>
          <a:p>
            <a:pPr lvl="1"/>
            <a:r>
              <a:rPr lang="en-US" dirty="0" smtClean="0"/>
              <a:t>The AUTOMATION LANGUAGE  </a:t>
            </a:r>
          </a:p>
          <a:p>
            <a:pPr lvl="2"/>
            <a:r>
              <a:rPr lang="en-US" dirty="0" smtClean="0"/>
              <a:t>Expression and functions:</a:t>
            </a:r>
          </a:p>
          <a:p>
            <a:pPr lvl="3"/>
            <a:r>
              <a:rPr lang="en-US" dirty="0"/>
              <a:t>Slot(n) Sin(v) Cos(v) </a:t>
            </a:r>
            <a:r>
              <a:rPr lang="en-US" dirty="0" err="1"/>
              <a:t>Asin</a:t>
            </a:r>
            <a:r>
              <a:rPr lang="en-US" dirty="0"/>
              <a:t>(v) </a:t>
            </a:r>
            <a:r>
              <a:rPr lang="en-US" dirty="0" err="1"/>
              <a:t>Acos</a:t>
            </a:r>
            <a:r>
              <a:rPr lang="en-US" dirty="0"/>
              <a:t>(v) Tan(v) </a:t>
            </a:r>
            <a:r>
              <a:rPr lang="en-US" dirty="0" err="1"/>
              <a:t>Atan</a:t>
            </a:r>
            <a:r>
              <a:rPr lang="en-US" dirty="0"/>
              <a:t>(v) Atan2(v, v) </a:t>
            </a:r>
            <a:r>
              <a:rPr lang="en-US" dirty="0" err="1"/>
              <a:t>Sqrt</a:t>
            </a:r>
            <a:r>
              <a:rPr lang="en-US" dirty="0"/>
              <a:t>(v) Abs(v) Sign(v) Pow(v, v) </a:t>
            </a:r>
            <a:r>
              <a:rPr lang="en-US" dirty="0" err="1"/>
              <a:t>Exp</a:t>
            </a:r>
            <a:r>
              <a:rPr lang="en-US" dirty="0"/>
              <a:t>(v) Exp2(v) Exp10(v) Log(v) Log2(v) Log10(v) </a:t>
            </a:r>
            <a:r>
              <a:rPr lang="en-US" dirty="0" err="1"/>
              <a:t>Int</a:t>
            </a:r>
            <a:r>
              <a:rPr lang="en-US" dirty="0"/>
              <a:t>(v) Round(v) Mid(</a:t>
            </a:r>
            <a:r>
              <a:rPr lang="en-US" dirty="0" err="1"/>
              <a:t>str</a:t>
            </a:r>
            <a:r>
              <a:rPr lang="en-US" dirty="0"/>
              <a:t>, index) Mid(</a:t>
            </a:r>
            <a:r>
              <a:rPr lang="en-US" dirty="0" err="1"/>
              <a:t>str</a:t>
            </a:r>
            <a:r>
              <a:rPr lang="en-US" dirty="0"/>
              <a:t>, index, </a:t>
            </a:r>
            <a:r>
              <a:rPr lang="en-US" dirty="0" err="1"/>
              <a:t>len</a:t>
            </a:r>
            <a:r>
              <a:rPr lang="en-US" dirty="0"/>
              <a:t>) Len(</a:t>
            </a:r>
            <a:r>
              <a:rPr lang="en-US" dirty="0" err="1"/>
              <a:t>str</a:t>
            </a:r>
            <a:r>
              <a:rPr lang="en-US" dirty="0"/>
              <a:t>) Trim(</a:t>
            </a:r>
            <a:r>
              <a:rPr lang="en-US" dirty="0" err="1"/>
              <a:t>str</a:t>
            </a:r>
            <a:r>
              <a:rPr lang="en-US" dirty="0"/>
              <a:t>) </a:t>
            </a:r>
            <a:r>
              <a:rPr lang="en-US" dirty="0" err="1"/>
              <a:t>PadLeft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, places) </a:t>
            </a:r>
            <a:r>
              <a:rPr lang="en-US" dirty="0" err="1"/>
              <a:t>PadRight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, places) </a:t>
            </a:r>
            <a:r>
              <a:rPr lang="en-US" dirty="0" err="1"/>
              <a:t>UCase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) </a:t>
            </a:r>
            <a:r>
              <a:rPr lang="en-US" dirty="0" err="1"/>
              <a:t>LCase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) </a:t>
            </a:r>
            <a:r>
              <a:rPr lang="en-US" dirty="0" err="1"/>
              <a:t>WCase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) Format(v, style) Format(v) </a:t>
            </a:r>
            <a:r>
              <a:rPr lang="en-US" dirty="0" err="1"/>
              <a:t>Str</a:t>
            </a:r>
            <a:r>
              <a:rPr lang="en-US" dirty="0"/>
              <a:t>(v, style) </a:t>
            </a:r>
            <a:r>
              <a:rPr lang="en-US" dirty="0" err="1"/>
              <a:t>Str</a:t>
            </a:r>
            <a:r>
              <a:rPr lang="en-US" dirty="0"/>
              <a:t>(v) Chars(</a:t>
            </a:r>
            <a:r>
              <a:rPr lang="en-US" dirty="0" err="1"/>
              <a:t>str</a:t>
            </a:r>
            <a:r>
              <a:rPr lang="en-US" dirty="0"/>
              <a:t>, number) Replace(</a:t>
            </a:r>
            <a:r>
              <a:rPr lang="en-US" dirty="0" err="1"/>
              <a:t>str</a:t>
            </a:r>
            <a:r>
              <a:rPr lang="en-US" dirty="0"/>
              <a:t>, </a:t>
            </a:r>
            <a:r>
              <a:rPr lang="en-US" dirty="0" err="1"/>
              <a:t>oldStr</a:t>
            </a:r>
            <a:r>
              <a:rPr lang="en-US" dirty="0"/>
              <a:t>, </a:t>
            </a:r>
            <a:r>
              <a:rPr lang="en-US" dirty="0" err="1"/>
              <a:t>newStr</a:t>
            </a:r>
            <a:r>
              <a:rPr lang="en-US" dirty="0"/>
              <a:t>) </a:t>
            </a:r>
            <a:r>
              <a:rPr lang="en-US" dirty="0" err="1"/>
              <a:t>RemoveComments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) </a:t>
            </a:r>
            <a:r>
              <a:rPr lang="en-US" dirty="0" err="1"/>
              <a:t>Chr</a:t>
            </a:r>
            <a:r>
              <a:rPr lang="en-US" dirty="0"/>
              <a:t>(n) </a:t>
            </a:r>
            <a:r>
              <a:rPr lang="en-US" dirty="0" err="1"/>
              <a:t>Asc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) Bin(n) </a:t>
            </a:r>
            <a:r>
              <a:rPr lang="en-US" dirty="0" err="1"/>
              <a:t>FromBin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) Hex(n) </a:t>
            </a:r>
            <a:r>
              <a:rPr lang="en-US" dirty="0" err="1"/>
              <a:t>FromHex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) Now() Today() Date(year, month, day) </a:t>
            </a:r>
            <a:r>
              <a:rPr lang="en-US" dirty="0" err="1"/>
              <a:t>ElapsedTime</a:t>
            </a:r>
            <a:r>
              <a:rPr lang="en-US" dirty="0"/>
              <a:t> </a:t>
            </a:r>
            <a:r>
              <a:rPr lang="en-US" dirty="0" err="1"/>
              <a:t>Rnd</a:t>
            </a:r>
            <a:r>
              <a:rPr lang="en-US" dirty="0"/>
              <a:t> </a:t>
            </a:r>
            <a:r>
              <a:rPr lang="en-US" dirty="0" err="1"/>
              <a:t>COM_Status</a:t>
            </a:r>
            <a:r>
              <a:rPr lang="en-US" dirty="0"/>
              <a:t> </a:t>
            </a:r>
            <a:r>
              <a:rPr lang="en-US" dirty="0" err="1"/>
              <a:t>COM_Received</a:t>
            </a:r>
            <a:r>
              <a:rPr lang="en-US" dirty="0"/>
              <a:t> </a:t>
            </a:r>
            <a:r>
              <a:rPr lang="en-US" dirty="0" err="1"/>
              <a:t>COM_Portnames</a:t>
            </a:r>
            <a:r>
              <a:rPr lang="en-US" dirty="0"/>
              <a:t> </a:t>
            </a:r>
            <a:r>
              <a:rPr lang="en-US" dirty="0" err="1"/>
              <a:t>MouseX</a:t>
            </a:r>
            <a:r>
              <a:rPr lang="en-US" dirty="0"/>
              <a:t> </a:t>
            </a:r>
            <a:r>
              <a:rPr lang="en-US" dirty="0" err="1"/>
              <a:t>MouseY</a:t>
            </a:r>
            <a:r>
              <a:rPr lang="en-US" dirty="0"/>
              <a:t> </a:t>
            </a:r>
            <a:r>
              <a:rPr lang="en-US" dirty="0" err="1"/>
              <a:t>MouseXP</a:t>
            </a:r>
            <a:r>
              <a:rPr lang="en-US" dirty="0"/>
              <a:t> </a:t>
            </a:r>
            <a:r>
              <a:rPr lang="en-US" dirty="0" err="1"/>
              <a:t>MouseYP</a:t>
            </a:r>
            <a:r>
              <a:rPr lang="en-US" dirty="0"/>
              <a:t> </a:t>
            </a:r>
            <a:r>
              <a:rPr lang="en-US" dirty="0" err="1"/>
              <a:t>MouseButtons</a:t>
            </a:r>
            <a:r>
              <a:rPr lang="en-US" dirty="0"/>
              <a:t> </a:t>
            </a:r>
            <a:r>
              <a:rPr lang="en-US" dirty="0" err="1"/>
              <a:t>GetSeparatedStringCount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) </a:t>
            </a:r>
            <a:r>
              <a:rPr lang="en-US" dirty="0" err="1"/>
              <a:t>GetSeparatedStringCount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, separator) </a:t>
            </a:r>
            <a:r>
              <a:rPr lang="en-US" dirty="0" err="1"/>
              <a:t>GetSeparatedString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) </a:t>
            </a:r>
            <a:r>
              <a:rPr lang="en-US" dirty="0" err="1"/>
              <a:t>GetSeparatedString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, separator) Key(</a:t>
            </a:r>
            <a:r>
              <a:rPr lang="en-US" dirty="0" err="1"/>
              <a:t>str</a:t>
            </a:r>
            <a:r>
              <a:rPr lang="en-US" dirty="0"/>
              <a:t>) </a:t>
            </a:r>
            <a:r>
              <a:rPr lang="en-US" dirty="0" err="1"/>
              <a:t>DecodeXML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) </a:t>
            </a:r>
            <a:r>
              <a:rPr lang="en-US" dirty="0" err="1"/>
              <a:t>FormatXML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) </a:t>
            </a:r>
            <a:r>
              <a:rPr lang="en-US" dirty="0" err="1"/>
              <a:t>FormatXML</a:t>
            </a:r>
            <a:r>
              <a:rPr lang="en-US" dirty="0"/>
              <a:t>(</a:t>
            </a:r>
            <a:r>
              <a:rPr lang="en-US" dirty="0" err="1"/>
              <a:t>str,n</a:t>
            </a:r>
            <a:r>
              <a:rPr lang="en-US" dirty="0"/>
              <a:t>) Limit(n, Min, Max) </a:t>
            </a:r>
            <a:r>
              <a:rPr lang="en-US" dirty="0" err="1"/>
              <a:t>LimitReached</a:t>
            </a:r>
            <a:r>
              <a:rPr lang="en-US" dirty="0"/>
              <a:t> </a:t>
            </a:r>
            <a:endParaRPr lang="en-US" dirty="0" smtClean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505454"/>
            <a:ext cx="1596826" cy="27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47617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</TotalTime>
  <Words>775</Words>
  <Application>Microsoft Office PowerPoint</Application>
  <PresentationFormat>Presentazione su schermo (4:3)</PresentationFormat>
  <Paragraphs>184</Paragraphs>
  <Slides>14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8" baseType="lpstr">
      <vt:lpstr>宋体</vt:lpstr>
      <vt:lpstr>Arial</vt:lpstr>
      <vt:lpstr>Calibri</vt:lpstr>
      <vt:lpstr>Tema di Office</vt:lpstr>
      <vt:lpstr>Leonardo De Palo Ph.D. leo.depalo@theremino.com    www.theremino.org  L1-Buildingg A2, Hangcheng Innovation Park, Xixiang Street,  Bao’an Districh, Shenzhen, China</vt:lpstr>
      <vt:lpstr>Day  -1- </vt:lpstr>
      <vt:lpstr>Day  -2- </vt:lpstr>
      <vt:lpstr>Day  -3- </vt:lpstr>
      <vt:lpstr>Day  -4- </vt:lpstr>
      <vt:lpstr>Day  -5- </vt:lpstr>
      <vt:lpstr>Day  -6- </vt:lpstr>
      <vt:lpstr>Day  -7- </vt:lpstr>
      <vt:lpstr>Day  -8- </vt:lpstr>
      <vt:lpstr>Day  -9- </vt:lpstr>
      <vt:lpstr>Day  -10- </vt:lpstr>
      <vt:lpstr>Theremino other applications</vt:lpstr>
      <vt:lpstr>Theremino devices</vt:lpstr>
      <vt:lpstr>For more info, search the word: “theremino”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 RoboScrew</dc:title>
  <dc:creator>LeoOffice</dc:creator>
  <cp:lastModifiedBy>Dino</cp:lastModifiedBy>
  <cp:revision>337</cp:revision>
  <dcterms:created xsi:type="dcterms:W3CDTF">2017-06-12T05:53:00Z</dcterms:created>
  <dcterms:modified xsi:type="dcterms:W3CDTF">2022-05-05T01:42:56Z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1F3B3BD852C34F60B508E011F93868DA</vt:lpwstr>
  </property>
  <property fmtid="{D5CDD505-2E9C-101B-9397-08002B2CF9AE}" pid="3" name="KSOProductBuildVer">
    <vt:lpwstr>2052-11.1.0.11115</vt:lpwstr>
  </property>
</Properties>
</file>