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19"/>
  </p:notesMasterIdLst>
  <p:sldIdLst>
    <p:sldId id="256" r:id="rId2"/>
    <p:sldId id="393" r:id="rId3"/>
    <p:sldId id="369" r:id="rId4"/>
    <p:sldId id="394" r:id="rId5"/>
    <p:sldId id="386" r:id="rId6"/>
    <p:sldId id="370" r:id="rId7"/>
    <p:sldId id="371" r:id="rId8"/>
    <p:sldId id="387" r:id="rId9"/>
    <p:sldId id="374" r:id="rId10"/>
    <p:sldId id="375" r:id="rId11"/>
    <p:sldId id="388" r:id="rId12"/>
    <p:sldId id="389" r:id="rId13"/>
    <p:sldId id="390" r:id="rId14"/>
    <p:sldId id="391" r:id="rId15"/>
    <p:sldId id="392" r:id="rId16"/>
    <p:sldId id="352" r:id="rId17"/>
    <p:sldId id="353" r:id="rId18"/>
  </p:sldIdLst>
  <p:sldSz cx="9144000" cy="6858000" type="screen4x3"/>
  <p:notesSz cx="7104063" cy="102346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1">
          <p15:clr>
            <a:srgbClr val="A4A3A4"/>
          </p15:clr>
        </p15:guide>
        <p15:guide id="2" pos="29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51" autoAdjust="0"/>
    <p:restoredTop sz="85984" autoAdjust="0"/>
  </p:normalViewPr>
  <p:slideViewPr>
    <p:cSldViewPr>
      <p:cViewPr>
        <p:scale>
          <a:sx n="100" d="100"/>
          <a:sy n="100" d="100"/>
        </p:scale>
        <p:origin x="2142" y="42"/>
      </p:cViewPr>
      <p:guideLst>
        <p:guide orient="horz" pos="2141"/>
        <p:guide pos="290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8A9CDDB2-8CA1-4AB5-9139-A131D9E2B270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9363" y="1279525"/>
            <a:ext cx="4605337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10407" y="4925408"/>
            <a:ext cx="5683250" cy="4029879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7" cy="513507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4023992" y="9721106"/>
            <a:ext cx="3078427" cy="513507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39FBF85E-B7D6-4452-8CC5-D0737B827571}" type="slidenum">
              <a:rPr lang="en-US" smtClean="0"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BF85E-B7D6-4452-8CC5-D0737B82757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2444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BF85E-B7D6-4452-8CC5-D0737B82757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6323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BF85E-B7D6-4452-8CC5-D0737B82757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525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72439-5E0E-4E27-BDCC-63D9A68365ED}" type="datetime1">
              <a:rPr lang="it-IT" smtClean="0"/>
              <a:t>05/05/2022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DigiScrew Dec 2021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42472-6C29-4EC9-9AC8-E9A371ADA4E0}" type="datetime1">
              <a:rPr lang="it-IT" smtClean="0"/>
              <a:t>05/05/2022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DigiScrew Dec 2021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 hasCustomPrompt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FBCFB-17A3-4305-A5C3-20FFAB80E1B4}" type="datetime1">
              <a:rPr lang="it-IT" smtClean="0"/>
              <a:t>05/05/2022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DigiScrew Dec 2021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AD1F8-BB13-492F-935D-011C815C8413}" type="datetime1">
              <a:rPr lang="it-IT" smtClean="0"/>
              <a:t>05/05/2022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DigiScrew Dec 2021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 hasCustomPrompt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67EC1-D796-4235-A7C6-62173A39D860}" type="datetime1">
              <a:rPr lang="it-IT" smtClean="0"/>
              <a:t>05/05/2022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DigiScrew Dec 2021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F34F6-EF4B-421B-8262-8117214FD9C7}" type="datetime1">
              <a:rPr lang="it-IT" smtClean="0"/>
              <a:t>05/05/2022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DigiScrew Dec 2021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 hasCustomPrompt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 hasCustomPrompt="1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223E8-9682-4CDA-8028-D06F9568383C}" type="datetime1">
              <a:rPr lang="it-IT" smtClean="0"/>
              <a:t>05/05/2022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DigiScrew Dec 2021</a:t>
            </a: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B57B6-A2F9-408B-BB61-D6C288F8AF17}" type="datetime1">
              <a:rPr lang="it-IT" smtClean="0"/>
              <a:t>05/05/2022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DigiScrew Dec 2021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B4AC7-681F-4D43-976C-E35BB2DD9719}" type="datetime1">
              <a:rPr lang="it-IT" smtClean="0"/>
              <a:t>05/05/2022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DigiScrew Dec 2021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 hasCustomPrompt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 hasCustomPrompt="1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06F8C-B5BD-431C-9F44-52DDA26AD805}" type="datetime1">
              <a:rPr lang="it-IT" smtClean="0"/>
              <a:t>05/05/2022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DigiScrew Dec 2021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83DD2-E638-4D5D-B5DF-CDF51DE9A240}" type="datetime1">
              <a:rPr lang="it-IT" smtClean="0"/>
              <a:t>05/05/2022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DigiScrew Dec 2021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04D665-5283-46F2-9595-F83E57958B6A}" type="datetime1">
              <a:rPr lang="it-IT" smtClean="0"/>
              <a:t>05/05/2022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DigiScrew Dec 2021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theremino.org/" TargetMode="External"/><Relationship Id="rId5" Type="http://schemas.openxmlformats.org/officeDocument/2006/relationships/hyperlink" Target="mailto:Ph.D.leo.depalo@theremino.com" TargetMode="Externa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4.png"/><Relationship Id="rId7" Type="http://schemas.openxmlformats.org/officeDocument/2006/relationships/image" Target="../media/image2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jpeg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www.theremino.com/en/technical/communications#slot" TargetMode="External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www.theremino.com/zh/downloads/foundations#hal" TargetMode="External"/><Relationship Id="rId5" Type="http://schemas.openxmlformats.org/officeDocument/2006/relationships/hyperlink" Target="https://www.theremino.com/en/downloads/foundations#hal" TargetMode="Externa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6074" y="65063"/>
            <a:ext cx="3305231" cy="792088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1582583" y="875821"/>
            <a:ext cx="564654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THEREMINO SYSTEM</a:t>
            </a:r>
            <a:endParaRPr lang="en-US" sz="48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20346"/>
            <a:ext cx="3703750" cy="6410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ttangolo 6"/>
          <p:cNvSpPr/>
          <p:nvPr/>
        </p:nvSpPr>
        <p:spPr>
          <a:xfrm>
            <a:off x="2157773" y="1725488"/>
            <a:ext cx="4496167" cy="2554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cycle of workshop</a:t>
            </a:r>
          </a:p>
          <a:p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Day 1:</a:t>
            </a:r>
          </a:p>
          <a:p>
            <a:pPr marL="1143000" lvl="1" indent="-685800">
              <a:buFont typeface="Arial" panose="020B0604020202020204" pitchFamily="34" charset="0"/>
              <a:buChar char="•"/>
            </a:pPr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Basic function</a:t>
            </a:r>
          </a:p>
          <a:p>
            <a:pPr marL="1143000" lvl="1" indent="-685800">
              <a:buFont typeface="Arial" panose="020B0604020202020204" pitchFamily="34" charset="0"/>
              <a:buChar char="•"/>
            </a:pPr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Programming</a:t>
            </a:r>
            <a:endParaRPr lang="en-US" sz="40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19" t="27951" r="9537" b="18500"/>
          <a:stretch/>
        </p:blipFill>
        <p:spPr>
          <a:xfrm>
            <a:off x="7537894" y="3002761"/>
            <a:ext cx="1440160" cy="1440160"/>
          </a:xfrm>
          <a:prstGeom prst="rect">
            <a:avLst/>
          </a:prstGeom>
        </p:spPr>
      </p:pic>
      <p:sp>
        <p:nvSpPr>
          <p:cNvPr id="9" name="CasellaDiTesto 8"/>
          <p:cNvSpPr txBox="1"/>
          <p:nvPr/>
        </p:nvSpPr>
        <p:spPr>
          <a:xfrm>
            <a:off x="1433024" y="4606055"/>
            <a:ext cx="5945666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/>
              <a:t>Leonardo De </a:t>
            </a:r>
            <a:r>
              <a:rPr lang="en-US" sz="3200" b="1" dirty="0" smtClean="0"/>
              <a:t>Palo Ph.D.</a:t>
            </a:r>
            <a:r>
              <a:rPr lang="en-US" sz="3200" b="1" dirty="0" smtClean="0">
                <a:hlinkClick r:id="rId5"/>
              </a:rPr>
              <a:t/>
            </a:r>
            <a:br>
              <a:rPr lang="en-US" sz="3200" b="1" dirty="0" smtClean="0">
                <a:hlinkClick r:id="rId5"/>
              </a:rPr>
            </a:br>
            <a:r>
              <a:rPr lang="en-US" altLang="zh-CN" dirty="0" smtClean="0">
                <a:hlinkClick r:id="rId5"/>
              </a:rPr>
              <a:t>leo.depalo@theremino.com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sz="3200" b="1" dirty="0" smtClean="0">
                <a:hlinkClick r:id="rId6"/>
              </a:rPr>
              <a:t>www.theremino.org</a:t>
            </a:r>
            <a:endParaRPr lang="en-US" sz="3200" b="1" dirty="0" smtClean="0"/>
          </a:p>
          <a:p>
            <a:pPr algn="ctr"/>
            <a:r>
              <a:rPr lang="en-US" sz="1050" b="1" dirty="0"/>
              <a:t> </a:t>
            </a:r>
            <a:r>
              <a:rPr lang="en-US" sz="3200" b="1" dirty="0"/>
              <a:t/>
            </a:r>
            <a:br>
              <a:rPr lang="en-US" sz="3200" b="1" dirty="0"/>
            </a:br>
            <a:r>
              <a:rPr lang="en-US" b="1" dirty="0"/>
              <a:t>L1-Buildingg A2, </a:t>
            </a:r>
            <a:r>
              <a:rPr lang="en-US" b="1" dirty="0" err="1"/>
              <a:t>Hangcheng</a:t>
            </a:r>
            <a:r>
              <a:rPr lang="en-US" b="1" dirty="0"/>
              <a:t> Innovation Park, Xixiang Street, </a:t>
            </a:r>
            <a:br>
              <a:rPr lang="en-US" b="1" dirty="0"/>
            </a:br>
            <a:r>
              <a:rPr lang="en-US" b="1" dirty="0" err="1"/>
              <a:t>Bao’an</a:t>
            </a:r>
            <a:r>
              <a:rPr lang="en-US" b="1" dirty="0"/>
              <a:t> </a:t>
            </a:r>
            <a:r>
              <a:rPr lang="en-US" b="1" dirty="0" err="1"/>
              <a:t>Districh</a:t>
            </a:r>
            <a:r>
              <a:rPr lang="en-US" b="1" dirty="0"/>
              <a:t>, Shenzhen, China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t>10</a:t>
            </a:fld>
            <a:endParaRPr lang="it-IT"/>
          </a:p>
        </p:txBody>
      </p:sp>
      <p:pic>
        <p:nvPicPr>
          <p:cNvPr id="20" name="Immagine 1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4770" y="37187"/>
            <a:ext cx="1802853" cy="432048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08304" y="505454"/>
            <a:ext cx="1596826" cy="2763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itolo 3"/>
          <p:cNvSpPr txBox="1">
            <a:spLocks/>
          </p:cNvSpPr>
          <p:nvPr/>
        </p:nvSpPr>
        <p:spPr>
          <a:xfrm>
            <a:off x="422525" y="290581"/>
            <a:ext cx="3826768" cy="706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/>
            <a:r>
              <a:rPr lang="zh-CN" altLang="en-US" sz="4000" kern="0" dirty="0">
                <a:solidFill>
                  <a:sysClr val="windowText" lastClr="000000"/>
                </a:solidFill>
              </a:rPr>
              <a:t>插槽命名</a:t>
            </a:r>
            <a:r>
              <a:rPr lang="en-US" kern="0" dirty="0" smtClean="0">
                <a:solidFill>
                  <a:sysClr val="windowText" lastClr="000000"/>
                </a:solidFill>
              </a:rPr>
              <a:t/>
            </a:r>
            <a:br>
              <a:rPr lang="en-US" kern="0" dirty="0" smtClean="0">
                <a:solidFill>
                  <a:sysClr val="windowText" lastClr="000000"/>
                </a:solidFill>
              </a:rPr>
            </a:br>
            <a:r>
              <a:rPr lang="en-US" sz="1900" b="1" dirty="0"/>
              <a:t>Slot naming</a:t>
            </a:r>
            <a:endParaRPr lang="en-US" sz="1900" b="1" kern="0" dirty="0">
              <a:solidFill>
                <a:sysClr val="windowText" lastClr="00000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294323" y="1350627"/>
            <a:ext cx="408317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+mn-ea"/>
              </a:rPr>
              <a:t>如图所示，使用简单的测试文件将已识别的名称分配给插槽。</a:t>
            </a:r>
          </a:p>
          <a:p>
            <a:r>
              <a:rPr lang="zh-CN" altLang="en-US" sz="2400" b="1" dirty="0">
                <a:latin typeface="+mn-ea"/>
              </a:rPr>
              <a:t>您可以选择设置最小值和最大值，以便以简化的方式增强显示的值。</a:t>
            </a:r>
            <a:endParaRPr lang="en-US" sz="2400" b="1" dirty="0">
              <a:latin typeface="+mn-ea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299590" y="4509120"/>
            <a:ext cx="41283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/>
              <a:t>Identified names are assigned to slots using a simple test file as shown.</a:t>
            </a:r>
          </a:p>
          <a:p>
            <a:r>
              <a:rPr lang="en-US" altLang="zh-CN" sz="1200" dirty="0"/>
              <a:t>You can optionally set minimum and maximum values so that the values shown can be enhanced in a simplified way.</a:t>
            </a:r>
            <a:endParaRPr lang="en-US" sz="1200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893"/>
          <a:stretch/>
        </p:blipFill>
        <p:spPr>
          <a:xfrm>
            <a:off x="4984512" y="900866"/>
            <a:ext cx="4159488" cy="5768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6012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t>11</a:t>
            </a:fld>
            <a:endParaRPr lang="it-IT"/>
          </a:p>
        </p:txBody>
      </p:sp>
      <p:pic>
        <p:nvPicPr>
          <p:cNvPr id="20" name="Immagine 1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4770" y="37187"/>
            <a:ext cx="1802853" cy="432048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08304" y="505454"/>
            <a:ext cx="1596826" cy="2763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itolo 3"/>
          <p:cNvSpPr txBox="1">
            <a:spLocks/>
          </p:cNvSpPr>
          <p:nvPr/>
        </p:nvSpPr>
        <p:spPr>
          <a:xfrm>
            <a:off x="422525" y="290581"/>
            <a:ext cx="3826768" cy="706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/>
            <a:r>
              <a:rPr lang="zh-CN" altLang="en-US" sz="4000" kern="0" dirty="0">
                <a:solidFill>
                  <a:sysClr val="windowText" lastClr="000000"/>
                </a:solidFill>
              </a:rPr>
              <a:t>自动化语言</a:t>
            </a:r>
            <a:r>
              <a:rPr lang="en-US" kern="0" dirty="0" smtClean="0">
                <a:solidFill>
                  <a:sysClr val="windowText" lastClr="000000"/>
                </a:solidFill>
              </a:rPr>
              <a:t/>
            </a:r>
            <a:br>
              <a:rPr lang="en-US" kern="0" dirty="0" smtClean="0">
                <a:solidFill>
                  <a:sysClr val="windowText" lastClr="000000"/>
                </a:solidFill>
              </a:rPr>
            </a:br>
            <a:r>
              <a:rPr lang="en-US" sz="1900" b="1" dirty="0" smtClean="0"/>
              <a:t>The AUTOMATION LANGUAGE</a:t>
            </a:r>
            <a:endParaRPr lang="en-US" sz="1900" b="1" kern="0" dirty="0">
              <a:solidFill>
                <a:sysClr val="windowText" lastClr="000000"/>
              </a:solidFill>
            </a:endParaRPr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032920"/>
            <a:ext cx="7776864" cy="5739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642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t>12</a:t>
            </a:fld>
            <a:endParaRPr lang="it-IT"/>
          </a:p>
        </p:txBody>
      </p:sp>
      <p:pic>
        <p:nvPicPr>
          <p:cNvPr id="20" name="Immagine 1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4770" y="37187"/>
            <a:ext cx="1802853" cy="432048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08304" y="505454"/>
            <a:ext cx="1596826" cy="2763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itolo 3"/>
          <p:cNvSpPr txBox="1">
            <a:spLocks/>
          </p:cNvSpPr>
          <p:nvPr/>
        </p:nvSpPr>
        <p:spPr>
          <a:xfrm>
            <a:off x="422525" y="290581"/>
            <a:ext cx="3826768" cy="706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/>
            <a:r>
              <a:rPr lang="zh-CN" altLang="en-US" sz="4000" kern="0" dirty="0">
                <a:solidFill>
                  <a:sysClr val="windowText" lastClr="000000"/>
                </a:solidFill>
              </a:rPr>
              <a:t>自动化语言</a:t>
            </a:r>
            <a:r>
              <a:rPr lang="en-US" kern="0" dirty="0" smtClean="0">
                <a:solidFill>
                  <a:sysClr val="windowText" lastClr="000000"/>
                </a:solidFill>
              </a:rPr>
              <a:t/>
            </a:r>
            <a:br>
              <a:rPr lang="en-US" kern="0" dirty="0" smtClean="0">
                <a:solidFill>
                  <a:sysClr val="windowText" lastClr="000000"/>
                </a:solidFill>
              </a:rPr>
            </a:br>
            <a:r>
              <a:rPr lang="en-US" sz="1900" b="1" dirty="0" smtClean="0"/>
              <a:t>The AUTOMATION LANGUAGE</a:t>
            </a:r>
            <a:endParaRPr lang="en-US" sz="1900" b="1" kern="0" dirty="0">
              <a:solidFill>
                <a:sysClr val="windowText" lastClr="00000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16437" y="975213"/>
            <a:ext cx="5563675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+mn-ea"/>
              </a:rPr>
              <a:t>编程语言 </a:t>
            </a:r>
            <a:r>
              <a:rPr lang="en-US" altLang="zh-CN" sz="2400" b="1" dirty="0">
                <a:latin typeface="+mn-ea"/>
              </a:rPr>
              <a:t>THEREMINO AUTOMATION </a:t>
            </a:r>
            <a:r>
              <a:rPr lang="zh-CN" altLang="en-US" sz="2400" b="1" dirty="0">
                <a:latin typeface="+mn-ea"/>
              </a:rPr>
              <a:t>是在无数请求之后生成的，以便能够以简单的方式对插槽进行编程。</a:t>
            </a:r>
          </a:p>
          <a:p>
            <a:r>
              <a:rPr lang="zh-CN" altLang="en-US" sz="2400" b="1" dirty="0">
                <a:latin typeface="+mn-ea"/>
              </a:rPr>
              <a:t>它是一种非常强大的语言，它包含其他程序所没有的功能。</a:t>
            </a:r>
          </a:p>
          <a:p>
            <a:r>
              <a:rPr lang="zh-CN" altLang="en-US" sz="2400" b="1" dirty="0">
                <a:latin typeface="+mn-ea"/>
              </a:rPr>
              <a:t>它有一个报告编程错误的系统。</a:t>
            </a:r>
          </a:p>
          <a:p>
            <a:r>
              <a:rPr lang="zh-CN" altLang="en-US" sz="2400" b="1" dirty="0">
                <a:latin typeface="+mn-ea"/>
              </a:rPr>
              <a:t>它允许您在运行时查看数据和变量。</a:t>
            </a:r>
          </a:p>
          <a:p>
            <a:r>
              <a:rPr lang="zh-CN" altLang="en-US" sz="2400" b="1" dirty="0">
                <a:latin typeface="+mn-ea"/>
              </a:rPr>
              <a:t>一个非常简单有效的调试器。</a:t>
            </a:r>
          </a:p>
          <a:p>
            <a:r>
              <a:rPr lang="zh-CN" altLang="en-US" sz="2400" b="1" dirty="0">
                <a:latin typeface="+mn-ea"/>
              </a:rPr>
              <a:t>对于那些不是专业程序员但具有编程基础的人来说，它拥有让生活更轻松所需的一切。</a:t>
            </a:r>
            <a:endParaRPr lang="en-US" sz="2400" b="1" dirty="0">
              <a:latin typeface="+mn-ea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16437" y="5103674"/>
            <a:ext cx="528052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/>
              <a:t>The programming language THEREMINO AUTOMATION was generated following the countless requests to be able to program the slots in a simple way.</a:t>
            </a:r>
          </a:p>
          <a:p>
            <a:r>
              <a:rPr lang="en-US" altLang="zh-CN" sz="1200" dirty="0"/>
              <a:t>It is a very powerful language, it contains functions that other programs do not have.</a:t>
            </a:r>
          </a:p>
          <a:p>
            <a:r>
              <a:rPr lang="en-US" altLang="zh-CN" sz="1200" dirty="0"/>
              <a:t>It has a system that reports programming errors.</a:t>
            </a:r>
          </a:p>
          <a:p>
            <a:r>
              <a:rPr lang="en-US" altLang="zh-CN" sz="1200" dirty="0"/>
              <a:t>It allows you to view data and variables at run time.</a:t>
            </a:r>
          </a:p>
          <a:p>
            <a:r>
              <a:rPr lang="en-US" altLang="zh-CN" sz="1200" dirty="0"/>
              <a:t>A very simple and effective debugger.</a:t>
            </a:r>
          </a:p>
          <a:p>
            <a:r>
              <a:rPr lang="en-US" altLang="zh-CN" sz="1200" dirty="0"/>
              <a:t>It has everything you need to make life easier for those who are not a professional programmer, but who have the basics of programming.</a:t>
            </a:r>
            <a:endParaRPr lang="en-US" sz="1200" dirty="0"/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67" t="909" r="52595" b="-909"/>
          <a:stretch/>
        </p:blipFill>
        <p:spPr>
          <a:xfrm>
            <a:off x="5720840" y="997708"/>
            <a:ext cx="3326783" cy="5739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4366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t>13</a:t>
            </a:fld>
            <a:endParaRPr lang="it-IT"/>
          </a:p>
        </p:txBody>
      </p:sp>
      <p:pic>
        <p:nvPicPr>
          <p:cNvPr id="20" name="Immagine 1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4770" y="37187"/>
            <a:ext cx="1802853" cy="432048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08304" y="505454"/>
            <a:ext cx="1596826" cy="2763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itolo 3"/>
          <p:cNvSpPr txBox="1">
            <a:spLocks/>
          </p:cNvSpPr>
          <p:nvPr/>
        </p:nvSpPr>
        <p:spPr>
          <a:xfrm>
            <a:off x="422525" y="290581"/>
            <a:ext cx="3826768" cy="706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/>
            <a:r>
              <a:rPr lang="zh-CN" altLang="en-US" sz="4000" kern="0" dirty="0">
                <a:solidFill>
                  <a:sysClr val="windowText" lastClr="000000"/>
                </a:solidFill>
              </a:rPr>
              <a:t>变量赋值</a:t>
            </a:r>
            <a:r>
              <a:rPr lang="en-US" kern="0" dirty="0" smtClean="0">
                <a:solidFill>
                  <a:sysClr val="windowText" lastClr="000000"/>
                </a:solidFill>
              </a:rPr>
              <a:t/>
            </a:r>
            <a:br>
              <a:rPr lang="en-US" kern="0" dirty="0" smtClean="0">
                <a:solidFill>
                  <a:sysClr val="windowText" lastClr="000000"/>
                </a:solidFill>
              </a:rPr>
            </a:br>
            <a:r>
              <a:rPr lang="en-US" sz="1900" b="1" dirty="0"/>
              <a:t>Variable assignment</a:t>
            </a:r>
            <a:endParaRPr lang="en-US" sz="1900" b="1" kern="0" dirty="0">
              <a:solidFill>
                <a:sysClr val="windowText" lastClr="00000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436223" y="4801185"/>
            <a:ext cx="80032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+mn-ea"/>
              </a:rPr>
              <a:t>变量的管理被简化。</a:t>
            </a:r>
          </a:p>
          <a:p>
            <a:r>
              <a:rPr lang="zh-CN" altLang="en-US" sz="2400" b="1" dirty="0">
                <a:latin typeface="+mn-ea"/>
              </a:rPr>
              <a:t>除了声明变量之外，还声明了槽位和分配的编号</a:t>
            </a:r>
            <a:endParaRPr lang="en-US" sz="2400" b="1" dirty="0">
              <a:latin typeface="+mn-ea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436223" y="5763433"/>
            <a:ext cx="59416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/>
              <a:t>The management of variables is simplified.</a:t>
            </a:r>
          </a:p>
          <a:p>
            <a:r>
              <a:rPr lang="en-US" altLang="zh-CN" sz="1200" dirty="0"/>
              <a:t>In addition to declaring the variables, the slots and the assigned number are also declared</a:t>
            </a:r>
            <a:endParaRPr lang="en-US" sz="1200" dirty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0447" y="999980"/>
            <a:ext cx="5677692" cy="3677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489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t>14</a:t>
            </a:fld>
            <a:endParaRPr lang="it-IT"/>
          </a:p>
        </p:txBody>
      </p:sp>
      <p:pic>
        <p:nvPicPr>
          <p:cNvPr id="20" name="Immagine 1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4770" y="37187"/>
            <a:ext cx="1802853" cy="432048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08304" y="505454"/>
            <a:ext cx="1596826" cy="2763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itolo 3"/>
          <p:cNvSpPr txBox="1">
            <a:spLocks/>
          </p:cNvSpPr>
          <p:nvPr/>
        </p:nvSpPr>
        <p:spPr>
          <a:xfrm>
            <a:off x="144173" y="253211"/>
            <a:ext cx="6525739" cy="11942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/>
            <a:r>
              <a:rPr lang="zh-CN" altLang="en-US" sz="4000" kern="0" dirty="0">
                <a:solidFill>
                  <a:sysClr val="windowText" lastClr="000000"/>
                </a:solidFill>
              </a:rPr>
              <a:t>按钮 </a:t>
            </a:r>
            <a:r>
              <a:rPr lang="en-US" altLang="zh-CN" sz="4000" kern="0" dirty="0">
                <a:solidFill>
                  <a:sysClr val="windowText" lastClr="000000"/>
                </a:solidFill>
              </a:rPr>
              <a:t>– </a:t>
            </a:r>
            <a:r>
              <a:rPr lang="zh-CN" altLang="en-US" sz="4000" kern="0" dirty="0">
                <a:solidFill>
                  <a:sysClr val="windowText" lastClr="000000"/>
                </a:solidFill>
              </a:rPr>
              <a:t>文本、插槽、颜色、标签、启用</a:t>
            </a:r>
            <a:r>
              <a:rPr lang="en-US" altLang="zh-CN" sz="4000" kern="0" dirty="0">
                <a:solidFill>
                  <a:sysClr val="windowText" lastClr="000000"/>
                </a:solidFill>
              </a:rPr>
              <a:t>/</a:t>
            </a:r>
            <a:r>
              <a:rPr lang="zh-CN" altLang="en-US" sz="4000" kern="0" dirty="0">
                <a:solidFill>
                  <a:sysClr val="windowText" lastClr="000000"/>
                </a:solidFill>
              </a:rPr>
              <a:t>禁用</a:t>
            </a:r>
            <a:r>
              <a:rPr lang="en-US" kern="0" dirty="0" smtClean="0">
                <a:solidFill>
                  <a:sysClr val="windowText" lastClr="000000"/>
                </a:solidFill>
              </a:rPr>
              <a:t/>
            </a:r>
            <a:br>
              <a:rPr lang="en-US" kern="0" dirty="0" smtClean="0">
                <a:solidFill>
                  <a:sysClr val="windowText" lastClr="000000"/>
                </a:solidFill>
              </a:rPr>
            </a:br>
            <a:r>
              <a:rPr lang="en-US" sz="1900" b="1" dirty="0"/>
              <a:t>Buttons – text, slot, color, labels, enable/disable</a:t>
            </a:r>
            <a:endParaRPr lang="en-US" sz="1900" b="1" kern="0" dirty="0">
              <a:solidFill>
                <a:sysClr val="windowText" lastClr="00000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251520" y="5380360"/>
            <a:ext cx="80032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+mn-ea"/>
              </a:rPr>
              <a:t>已生成用于管理按钮的简化结构，您可以为其分配文本、插槽、颜色以及启用和禁用它们</a:t>
            </a:r>
            <a:endParaRPr lang="en-US" sz="2400" b="1" dirty="0">
              <a:latin typeface="+mn-ea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237704" y="6245929"/>
            <a:ext cx="78185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/>
              <a:t>A simplified structure for the management of buttons has been generated, to which you can assign text, a slot, the color and enable and disable them</a:t>
            </a:r>
            <a:endParaRPr lang="en-US" sz="1200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52"/>
          <a:stretch/>
        </p:blipFill>
        <p:spPr>
          <a:xfrm>
            <a:off x="755576" y="1483633"/>
            <a:ext cx="7308003" cy="3800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2352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t>15</a:t>
            </a:fld>
            <a:endParaRPr lang="it-IT"/>
          </a:p>
        </p:txBody>
      </p:sp>
      <p:pic>
        <p:nvPicPr>
          <p:cNvPr id="20" name="Immagine 1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4770" y="37187"/>
            <a:ext cx="1802853" cy="432048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08304" y="505454"/>
            <a:ext cx="1596826" cy="2763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itolo 3"/>
          <p:cNvSpPr txBox="1">
            <a:spLocks/>
          </p:cNvSpPr>
          <p:nvPr/>
        </p:nvSpPr>
        <p:spPr>
          <a:xfrm>
            <a:off x="144173" y="253211"/>
            <a:ext cx="6525739" cy="11942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/>
            <a:r>
              <a:rPr lang="zh-CN" altLang="en-US" sz="4000" kern="0" dirty="0">
                <a:solidFill>
                  <a:sysClr val="windowText" lastClr="000000"/>
                </a:solidFill>
              </a:rPr>
              <a:t>路由指令</a:t>
            </a:r>
            <a:r>
              <a:rPr lang="en-US" kern="0" dirty="0" smtClean="0">
                <a:solidFill>
                  <a:sysClr val="windowText" lastClr="000000"/>
                </a:solidFill>
              </a:rPr>
              <a:t/>
            </a:r>
            <a:br>
              <a:rPr lang="en-US" kern="0" dirty="0" smtClean="0">
                <a:solidFill>
                  <a:sysClr val="windowText" lastClr="000000"/>
                </a:solidFill>
              </a:rPr>
            </a:br>
            <a:r>
              <a:rPr lang="en-US" sz="1900" b="1" dirty="0" smtClean="0"/>
              <a:t>Routing </a:t>
            </a:r>
            <a:r>
              <a:rPr lang="en-US" sz="1900" b="1" dirty="0"/>
              <a:t>instructions</a:t>
            </a:r>
            <a:endParaRPr lang="en-US" sz="1900" b="1" kern="0" dirty="0">
              <a:solidFill>
                <a:sysClr val="windowText" lastClr="000000"/>
              </a:solidFill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144173" y="1433846"/>
            <a:ext cx="22281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err="1"/>
              <a:t>Gosub</a:t>
            </a:r>
            <a:r>
              <a:rPr lang="en-US" altLang="zh-CN" b="1" dirty="0"/>
              <a:t> - Return</a:t>
            </a:r>
          </a:p>
          <a:p>
            <a:r>
              <a:rPr lang="en-US" altLang="zh-CN" b="1" dirty="0"/>
              <a:t>For- next, with step</a:t>
            </a:r>
          </a:p>
          <a:p>
            <a:r>
              <a:rPr lang="en-US" altLang="zh-CN" b="1" dirty="0"/>
              <a:t>If - Else - </a:t>
            </a:r>
            <a:r>
              <a:rPr lang="en-US" altLang="zh-CN" b="1" dirty="0" err="1"/>
              <a:t>Endif</a:t>
            </a:r>
            <a:endParaRPr lang="en-US" altLang="zh-CN" b="1" dirty="0"/>
          </a:p>
          <a:p>
            <a:r>
              <a:rPr lang="en-US" altLang="zh-CN" b="1" dirty="0"/>
              <a:t>Select case</a:t>
            </a:r>
            <a:endParaRPr lang="en-US" b="1" dirty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3192" y="3190033"/>
            <a:ext cx="1285875" cy="714375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520" y="4315197"/>
            <a:ext cx="4777816" cy="2419350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38244" b="16013"/>
          <a:stretch/>
        </p:blipFill>
        <p:spPr>
          <a:xfrm>
            <a:off x="5807189" y="4725144"/>
            <a:ext cx="3157300" cy="1944216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2549" y="1775984"/>
            <a:ext cx="3153215" cy="2381582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84049" y="3719023"/>
            <a:ext cx="2371725" cy="819150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29907" y="856354"/>
            <a:ext cx="3429000" cy="762000"/>
          </a:xfrm>
          <a:prstGeom prst="rect">
            <a:avLst/>
          </a:prstGeom>
        </p:spPr>
      </p:pic>
      <p:pic>
        <p:nvPicPr>
          <p:cNvPr id="15" name="Immagine 14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967"/>
          <a:stretch/>
        </p:blipFill>
        <p:spPr>
          <a:xfrm>
            <a:off x="5687600" y="1273948"/>
            <a:ext cx="2988856" cy="2362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0617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323215" y="287095"/>
            <a:ext cx="7230745" cy="70612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Theremino devices</a:t>
            </a:r>
            <a:endParaRPr lang="zh-CN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Segnaposto contenuto 5"/>
          <p:cNvSpPr>
            <a:spLocks noGrp="1"/>
          </p:cNvSpPr>
          <p:nvPr>
            <p:ph sz="half" idx="2"/>
          </p:nvPr>
        </p:nvSpPr>
        <p:spPr>
          <a:xfrm>
            <a:off x="446683" y="1005329"/>
            <a:ext cx="2275078" cy="43155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/>
              <a:t>… </a:t>
            </a:r>
            <a:r>
              <a:rPr lang="en-US" dirty="0" smtClean="0"/>
              <a:t>and much more.</a:t>
            </a:r>
            <a:endParaRPr lang="zh-CN" altLang="en-US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t>16</a:t>
            </a:fld>
            <a:endParaRPr lang="it-IT"/>
          </a:p>
        </p:txBody>
      </p:sp>
      <p:sp>
        <p:nvSpPr>
          <p:cNvPr id="19" name="Segnaposto contenuto 5"/>
          <p:cNvSpPr>
            <a:spLocks noGrp="1"/>
          </p:cNvSpPr>
          <p:nvPr>
            <p:ph sz="half" idx="2"/>
          </p:nvPr>
        </p:nvSpPr>
        <p:spPr>
          <a:xfrm>
            <a:off x="4911905" y="1029535"/>
            <a:ext cx="3282590" cy="5815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dirty="0"/>
              <a:t>……</a:t>
            </a:r>
            <a:r>
              <a:rPr lang="zh-CN" altLang="en-US" dirty="0"/>
              <a:t>还有许多其他人。</a:t>
            </a:r>
          </a:p>
        </p:txBody>
      </p:sp>
      <p:sp>
        <p:nvSpPr>
          <p:cNvPr id="7" name="AutoShape 2" descr="Which devices can be connected to a parallel port? - Quor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2" descr="Theremino stepper driver controller board V2. – Store-ino"/>
          <p:cNvSpPr>
            <a:spLocks noChangeAspect="1" noChangeArrowheads="1"/>
          </p:cNvSpPr>
          <p:nvPr/>
        </p:nvSpPr>
        <p:spPr bwMode="auto">
          <a:xfrm>
            <a:off x="155575" y="-631825"/>
            <a:ext cx="3467100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4" descr="Theremino stepper driver controller board V2. – Store-in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5625" y="1681458"/>
            <a:ext cx="8293767" cy="4373827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4770" y="37187"/>
            <a:ext cx="1802853" cy="432048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08304" y="505454"/>
            <a:ext cx="1596826" cy="2763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878840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531941" y="1126398"/>
            <a:ext cx="8209225" cy="1473748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more info, search the word: “theremino”</a:t>
            </a:r>
            <a:endParaRPr lang="zh-CN" altLang="en-US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Segnaposto contenuto 5"/>
          <p:cNvSpPr>
            <a:spLocks noGrp="1"/>
          </p:cNvSpPr>
          <p:nvPr>
            <p:ph sz="half" idx="2"/>
          </p:nvPr>
        </p:nvSpPr>
        <p:spPr>
          <a:xfrm>
            <a:off x="1889125" y="4305585"/>
            <a:ext cx="5595086" cy="7200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altLang="zh-CN" sz="3600" b="1" dirty="0">
                <a:solidFill>
                  <a:schemeClr val="tx2">
                    <a:lumMod val="75000"/>
                  </a:schemeClr>
                </a:solidFill>
              </a:rPr>
              <a:t>THANKS FOR YOUR TIME</a:t>
            </a:r>
          </a:p>
          <a:p>
            <a:pPr marL="0" indent="0" algn="ctr">
              <a:buNone/>
            </a:pPr>
            <a:endParaRPr lang="zh-CN" altLang="en-US" sz="3600" b="1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t>17</a:t>
            </a:fld>
            <a:endParaRPr lang="it-IT"/>
          </a:p>
        </p:txBody>
      </p:sp>
      <p:sp>
        <p:nvSpPr>
          <p:cNvPr id="7" name="AutoShape 2" descr="Which devices can be connected to a parallel port? - Quor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2" descr="Theremino stepper driver controller board V2. – Store-ino"/>
          <p:cNvSpPr>
            <a:spLocks noChangeAspect="1" noChangeArrowheads="1"/>
          </p:cNvSpPr>
          <p:nvPr/>
        </p:nvSpPr>
        <p:spPr bwMode="auto">
          <a:xfrm>
            <a:off x="155575" y="-631825"/>
            <a:ext cx="3467100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4" descr="Theremino stepper driver controller board V2. – Store-in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Segnaposto contenuto 5"/>
          <p:cNvSpPr>
            <a:spLocks noGrp="1"/>
          </p:cNvSpPr>
          <p:nvPr>
            <p:ph sz="half" idx="2"/>
          </p:nvPr>
        </p:nvSpPr>
        <p:spPr>
          <a:xfrm>
            <a:off x="1873856" y="5355989"/>
            <a:ext cx="5595086" cy="7200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zh-CN" altLang="en-US" sz="3600" b="1" dirty="0"/>
              <a:t>谢谢你的时间</a:t>
            </a:r>
          </a:p>
        </p:txBody>
      </p:sp>
      <p:sp>
        <p:nvSpPr>
          <p:cNvPr id="13" name="Titolo 3"/>
          <p:cNvSpPr txBox="1">
            <a:spLocks/>
          </p:cNvSpPr>
          <p:nvPr/>
        </p:nvSpPr>
        <p:spPr>
          <a:xfrm>
            <a:off x="504758" y="2765308"/>
            <a:ext cx="8209225" cy="14737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欲了解更多信息，请搜索词：“</a:t>
            </a: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theremino”</a:t>
            </a:r>
            <a:endParaRPr lang="zh-CN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5" name="Immagine 1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4770" y="37187"/>
            <a:ext cx="1802853" cy="432048"/>
          </a:xfrm>
          <a:prstGeom prst="rect">
            <a:avLst/>
          </a:prstGeom>
        </p:spPr>
      </p:pic>
      <p:pic>
        <p:nvPicPr>
          <p:cNvPr id="16" name="Immagine 1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08304" y="505454"/>
            <a:ext cx="1596826" cy="2763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56218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457200" y="274955"/>
            <a:ext cx="7230745" cy="70612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Day  -1- </a:t>
            </a:r>
            <a:endParaRPr lang="zh-CN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t>2</a:t>
            </a:fld>
            <a:endParaRPr lang="it-IT"/>
          </a:p>
        </p:txBody>
      </p:sp>
      <p:pic>
        <p:nvPicPr>
          <p:cNvPr id="20" name="Immagine 1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4770" y="37187"/>
            <a:ext cx="1802853" cy="432048"/>
          </a:xfrm>
          <a:prstGeom prst="rect">
            <a:avLst/>
          </a:prstGeom>
        </p:spPr>
      </p:pic>
      <p:sp>
        <p:nvSpPr>
          <p:cNvPr id="7" name="Segnaposto contenuto 6"/>
          <p:cNvSpPr>
            <a:spLocks noGrp="1"/>
          </p:cNvSpPr>
          <p:nvPr>
            <p:ph sz="half" idx="2"/>
          </p:nvPr>
        </p:nvSpPr>
        <p:spPr>
          <a:xfrm>
            <a:off x="5960160" y="4334065"/>
            <a:ext cx="2290421" cy="386395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dirty="0" smtClean="0"/>
              <a:t>Colorful igloo</a:t>
            </a:r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08304" y="505454"/>
            <a:ext cx="1596826" cy="2763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9702" y="1314066"/>
            <a:ext cx="3884503" cy="3019999"/>
          </a:xfrm>
          <a:prstGeom prst="rect">
            <a:avLst/>
          </a:prstGeom>
        </p:spPr>
      </p:pic>
      <p:sp>
        <p:nvSpPr>
          <p:cNvPr id="8" name="Segnaposto contenuto 6"/>
          <p:cNvSpPr>
            <a:spLocks noGrp="1"/>
          </p:cNvSpPr>
          <p:nvPr>
            <p:ph sz="half" idx="2"/>
          </p:nvPr>
        </p:nvSpPr>
        <p:spPr>
          <a:xfrm>
            <a:off x="490948" y="1110153"/>
            <a:ext cx="5745620" cy="559784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Basic functions of THEREMINO SYSTEM.</a:t>
            </a:r>
          </a:p>
          <a:p>
            <a:pPr lvl="1"/>
            <a:r>
              <a:rPr lang="en-US" dirty="0"/>
              <a:t>The SLOT</a:t>
            </a:r>
          </a:p>
          <a:p>
            <a:pPr lvl="1"/>
            <a:r>
              <a:rPr lang="en-US" dirty="0" smtClean="0"/>
              <a:t>The HAL</a:t>
            </a:r>
          </a:p>
          <a:p>
            <a:pPr lvl="1"/>
            <a:r>
              <a:rPr lang="en-US" dirty="0" smtClean="0"/>
              <a:t>Sensors</a:t>
            </a:r>
          </a:p>
          <a:p>
            <a:pPr lvl="1"/>
            <a:r>
              <a:rPr lang="en-US" dirty="0" smtClean="0"/>
              <a:t>Actuators</a:t>
            </a:r>
          </a:p>
          <a:p>
            <a:pPr lvl="1"/>
            <a:r>
              <a:rPr lang="en-US" dirty="0" smtClean="0"/>
              <a:t>HAL integrated scope</a:t>
            </a:r>
          </a:p>
          <a:p>
            <a:pPr lvl="1"/>
            <a:r>
              <a:rPr lang="en-US" dirty="0" err="1" smtClean="0"/>
              <a:t>SlotVieWer</a:t>
            </a:r>
            <a:endParaRPr lang="en-US" dirty="0" smtClean="0"/>
          </a:p>
          <a:p>
            <a:pPr lvl="1"/>
            <a:r>
              <a:rPr lang="en-US" dirty="0" smtClean="0"/>
              <a:t>Slot naming</a:t>
            </a:r>
          </a:p>
          <a:p>
            <a:r>
              <a:rPr lang="en-US" dirty="0" smtClean="0"/>
              <a:t>Programming </a:t>
            </a:r>
          </a:p>
          <a:p>
            <a:pPr lvl="1"/>
            <a:r>
              <a:rPr lang="en-US" dirty="0" smtClean="0"/>
              <a:t>The AUTOMATION LANGUAGE  </a:t>
            </a:r>
          </a:p>
          <a:p>
            <a:pPr lvl="2"/>
            <a:r>
              <a:rPr lang="en-US" dirty="0" smtClean="0"/>
              <a:t>Variable assignment</a:t>
            </a:r>
          </a:p>
          <a:p>
            <a:pPr lvl="2"/>
            <a:r>
              <a:rPr lang="en-US" dirty="0" smtClean="0"/>
              <a:t>Buttons – text, slot, color, labels, enable/disable</a:t>
            </a:r>
          </a:p>
          <a:p>
            <a:pPr lvl="2"/>
            <a:r>
              <a:rPr lang="en-US" dirty="0" smtClean="0"/>
              <a:t>For- next, with step, instead of while</a:t>
            </a:r>
          </a:p>
          <a:p>
            <a:pPr lvl="2"/>
            <a:r>
              <a:rPr lang="en-US" dirty="0" err="1" smtClean="0"/>
              <a:t>Goto</a:t>
            </a:r>
            <a:r>
              <a:rPr lang="en-US" dirty="0" smtClean="0"/>
              <a:t> - </a:t>
            </a:r>
            <a:r>
              <a:rPr lang="en-US" dirty="0" err="1" smtClean="0"/>
              <a:t>Gosub</a:t>
            </a:r>
            <a:r>
              <a:rPr lang="en-US" dirty="0" smtClean="0"/>
              <a:t> - Return</a:t>
            </a:r>
          </a:p>
          <a:p>
            <a:pPr lvl="2"/>
            <a:r>
              <a:rPr lang="en-US" dirty="0" smtClean="0"/>
              <a:t>If - Else – </a:t>
            </a:r>
            <a:r>
              <a:rPr lang="en-US" dirty="0" err="1" smtClean="0"/>
              <a:t>Endif</a:t>
            </a:r>
            <a:endParaRPr lang="en-US" dirty="0" smtClean="0"/>
          </a:p>
          <a:p>
            <a:pPr lvl="2"/>
            <a:r>
              <a:rPr lang="en-US" dirty="0" smtClean="0"/>
              <a:t>Select case</a:t>
            </a:r>
          </a:p>
        </p:txBody>
      </p:sp>
    </p:spTree>
    <p:extLst>
      <p:ext uri="{BB962C8B-B14F-4D97-AF65-F5344CB8AC3E}">
        <p14:creationId xmlns:p14="http://schemas.microsoft.com/office/powerpoint/2010/main" val="3538971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Mail boxes near glass door of apartment building - Stock Photo - Images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65" t="14404" b="18269"/>
          <a:stretch/>
        </p:blipFill>
        <p:spPr bwMode="auto">
          <a:xfrm>
            <a:off x="4442202" y="954447"/>
            <a:ext cx="4113247" cy="1844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457200" y="274955"/>
            <a:ext cx="7230745" cy="706120"/>
          </a:xfrm>
        </p:spPr>
        <p:txBody>
          <a:bodyPr>
            <a:normAutofit fontScale="90000"/>
          </a:bodyPr>
          <a:lstStyle/>
          <a:p>
            <a:pPr lvl="1"/>
            <a:r>
              <a:rPr lang="zh-CN" altLang="en-US" sz="4000" dirty="0" smtClean="0"/>
              <a:t>插槽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SLOT</a:t>
            </a:r>
            <a:endParaRPr lang="en-US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t>3</a:t>
            </a:fld>
            <a:endParaRPr lang="it-IT"/>
          </a:p>
        </p:txBody>
      </p:sp>
      <p:pic>
        <p:nvPicPr>
          <p:cNvPr id="20" name="Immagine 1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4770" y="37187"/>
            <a:ext cx="1802853" cy="432048"/>
          </a:xfrm>
          <a:prstGeom prst="rect">
            <a:avLst/>
          </a:prstGeom>
        </p:spPr>
      </p:pic>
      <p:sp>
        <p:nvSpPr>
          <p:cNvPr id="7" name="Segnaposto contenuto 6"/>
          <p:cNvSpPr>
            <a:spLocks noGrp="1"/>
          </p:cNvSpPr>
          <p:nvPr>
            <p:ph sz="half" idx="2"/>
          </p:nvPr>
        </p:nvSpPr>
        <p:spPr>
          <a:xfrm>
            <a:off x="186416" y="4727342"/>
            <a:ext cx="4184384" cy="19941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/>
              <a:t>The concept of slots is easily understood by looking at the mailbox slots.</a:t>
            </a:r>
          </a:p>
          <a:p>
            <a:pPr marL="0" indent="0">
              <a:buNone/>
            </a:pPr>
            <a:r>
              <a:rPr lang="en-US" sz="1600" dirty="0"/>
              <a:t>Or the airport slots where the airline manages its slot as it wishes, lines, charter, cargo or resell it.</a:t>
            </a:r>
          </a:p>
          <a:p>
            <a:pPr marL="0" indent="0">
              <a:buNone/>
            </a:pPr>
            <a:r>
              <a:rPr lang="en-US" sz="1600" dirty="0"/>
              <a:t>Or like the trolleys in a mine that can hold different materials.</a:t>
            </a:r>
            <a:endParaRPr lang="en-US" dirty="0" smtClean="0"/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08304" y="505454"/>
            <a:ext cx="1596826" cy="2763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Segnaposto contenuto 6"/>
          <p:cNvSpPr>
            <a:spLocks noGrp="1"/>
          </p:cNvSpPr>
          <p:nvPr>
            <p:ph sz="half" idx="2"/>
          </p:nvPr>
        </p:nvSpPr>
        <p:spPr>
          <a:xfrm>
            <a:off x="186416" y="1075009"/>
            <a:ext cx="4138538" cy="321808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CN" altLang="en-US" b="1" dirty="0"/>
              <a:t>通过查看邮箱插槽，可以轻松理解插槽的概念。</a:t>
            </a:r>
          </a:p>
          <a:p>
            <a:pPr marL="0" indent="0">
              <a:buNone/>
            </a:pPr>
            <a:r>
              <a:rPr lang="zh-CN" altLang="en-US" b="1" dirty="0"/>
              <a:t>或者航空公司按照自己的意愿管理其航班时刻、航线、包机、货运或转售的机场航班时刻。</a:t>
            </a:r>
          </a:p>
          <a:p>
            <a:pPr marL="0" indent="0">
              <a:buNone/>
            </a:pPr>
            <a:r>
              <a:rPr lang="zh-CN" altLang="en-US" b="1" dirty="0"/>
              <a:t>或者像矿井中的手推车一样可以容纳不同的材料。</a:t>
            </a:r>
            <a:endParaRPr lang="en-US" sz="3600" b="1" dirty="0" smtClean="0"/>
          </a:p>
        </p:txBody>
      </p:sp>
      <p:pic>
        <p:nvPicPr>
          <p:cNvPr id="1026" name="Picture 2" descr="Provincial Aviation Merger Plan May Clip Wings of Shenzhen's Ambition -  Caixin Global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92"/>
          <a:stretch/>
        </p:blipFill>
        <p:spPr bwMode="auto">
          <a:xfrm>
            <a:off x="4465441" y="2924311"/>
            <a:ext cx="3922983" cy="1978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thumbs.dreamstime.com/z/mine-cart-set-gold-sone-coins-diamonds-tub-45611484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68" b="54388"/>
          <a:stretch/>
        </p:blipFill>
        <p:spPr bwMode="auto">
          <a:xfrm>
            <a:off x="4324954" y="5023237"/>
            <a:ext cx="4456487" cy="1698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1702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457200" y="274955"/>
            <a:ext cx="7230745" cy="706120"/>
          </a:xfrm>
        </p:spPr>
        <p:txBody>
          <a:bodyPr>
            <a:normAutofit fontScale="90000"/>
          </a:bodyPr>
          <a:lstStyle/>
          <a:p>
            <a:pPr lvl="1"/>
            <a:r>
              <a:rPr lang="zh-CN" altLang="en-US" sz="4000" dirty="0" smtClean="0"/>
              <a:t>插槽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SLOT</a:t>
            </a:r>
            <a:endParaRPr lang="en-US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t>4</a:t>
            </a:fld>
            <a:endParaRPr lang="it-IT"/>
          </a:p>
        </p:txBody>
      </p:sp>
      <p:pic>
        <p:nvPicPr>
          <p:cNvPr id="20" name="Immagine 1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4770" y="37187"/>
            <a:ext cx="1802853" cy="432048"/>
          </a:xfrm>
          <a:prstGeom prst="rect">
            <a:avLst/>
          </a:prstGeom>
        </p:spPr>
      </p:pic>
      <p:sp>
        <p:nvSpPr>
          <p:cNvPr id="7" name="Segnaposto contenuto 6"/>
          <p:cNvSpPr>
            <a:spLocks noGrp="1"/>
          </p:cNvSpPr>
          <p:nvPr>
            <p:ph sz="half" idx="2"/>
          </p:nvPr>
        </p:nvSpPr>
        <p:spPr>
          <a:xfrm>
            <a:off x="22791" y="5142455"/>
            <a:ext cx="5280416" cy="138289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600" dirty="0"/>
              <a:t>The MAIL SLOT is the place where letters, invoices, newspapers, advertisements, etc. are put</a:t>
            </a:r>
          </a:p>
          <a:p>
            <a:pPr marL="0" indent="0">
              <a:buNone/>
            </a:pPr>
            <a:r>
              <a:rPr lang="en-US" sz="1600" dirty="0"/>
              <a:t>A slot can hold different things at different times.</a:t>
            </a:r>
          </a:p>
          <a:p>
            <a:pPr marL="0" indent="0">
              <a:buNone/>
            </a:pPr>
            <a:r>
              <a:rPr lang="en-US" sz="1600" dirty="0"/>
              <a:t>One application writes in a slot and another application reads the </a:t>
            </a:r>
            <a:r>
              <a:rPr lang="en-US" sz="1600" dirty="0" smtClean="0"/>
              <a:t>slot </a:t>
            </a:r>
            <a:r>
              <a:rPr lang="en-US" sz="1600" dirty="0"/>
              <a:t>and makes decisions based on the value it finds.</a:t>
            </a:r>
            <a:endParaRPr lang="en-US" dirty="0" smtClean="0"/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08304" y="505454"/>
            <a:ext cx="1596826" cy="2763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Segnaposto contenuto 6"/>
          <p:cNvSpPr>
            <a:spLocks noGrp="1"/>
          </p:cNvSpPr>
          <p:nvPr>
            <p:ph sz="half" idx="2"/>
          </p:nvPr>
        </p:nvSpPr>
        <p:spPr>
          <a:xfrm>
            <a:off x="1" y="3157003"/>
            <a:ext cx="5303206" cy="164791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CN" sz="2000" b="1" dirty="0"/>
              <a:t>MAIL SLOT </a:t>
            </a:r>
            <a:r>
              <a:rPr lang="zh-CN" altLang="en-US" sz="2000" b="1" dirty="0"/>
              <a:t>是放置信件、发票、报纸、广告等的地方</a:t>
            </a:r>
          </a:p>
          <a:p>
            <a:pPr marL="0" indent="0">
              <a:buNone/>
            </a:pPr>
            <a:r>
              <a:rPr lang="zh-CN" altLang="en-US" sz="2000" b="1" dirty="0"/>
              <a:t>一个插槽可以在不同的时间容纳不同的东西。</a:t>
            </a:r>
          </a:p>
          <a:p>
            <a:pPr marL="0" indent="0">
              <a:buNone/>
            </a:pPr>
            <a:r>
              <a:rPr lang="zh-CN" altLang="en-US" sz="2000" b="1" dirty="0"/>
              <a:t>一个应用程序写入一个插槽，另一个应用程序读取该插槽并根据它找到的值做出决定。</a:t>
            </a:r>
            <a:endParaRPr lang="en-US" sz="2000" b="1" dirty="0" smtClean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74" t="2112" r="5109" b="7944"/>
          <a:stretch/>
        </p:blipFill>
        <p:spPr>
          <a:xfrm>
            <a:off x="5303207" y="1075010"/>
            <a:ext cx="3744416" cy="5646466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 rotWithShape="1">
          <a:blip r:embed="rId6"/>
          <a:srcRect l="8331" r="3370" b="16935"/>
          <a:stretch/>
        </p:blipFill>
        <p:spPr>
          <a:xfrm>
            <a:off x="396053" y="1061907"/>
            <a:ext cx="4522353" cy="1998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0501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457201" y="274955"/>
            <a:ext cx="3826768" cy="706120"/>
          </a:xfrm>
        </p:spPr>
        <p:txBody>
          <a:bodyPr>
            <a:normAutofit fontScale="90000"/>
          </a:bodyPr>
          <a:lstStyle/>
          <a:p>
            <a:pPr lvl="1"/>
            <a:r>
              <a:rPr lang="zh-CN" altLang="en-US" sz="4000" dirty="0" smtClean="0"/>
              <a:t>插槽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>
                <a:latin typeface="+mj-lt"/>
              </a:rPr>
              <a:t>The SLOT</a:t>
            </a:r>
            <a:endParaRPr lang="en-US" b="1" dirty="0">
              <a:latin typeface="+mj-lt"/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t>5</a:t>
            </a:fld>
            <a:endParaRPr lang="it-IT"/>
          </a:p>
        </p:txBody>
      </p:sp>
      <p:pic>
        <p:nvPicPr>
          <p:cNvPr id="20" name="Immagine 1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4770" y="37187"/>
            <a:ext cx="1802853" cy="432048"/>
          </a:xfrm>
          <a:prstGeom prst="rect">
            <a:avLst/>
          </a:prstGeom>
        </p:spPr>
      </p:pic>
      <p:sp>
        <p:nvSpPr>
          <p:cNvPr id="7" name="Segnaposto contenuto 6"/>
          <p:cNvSpPr>
            <a:spLocks noGrp="1"/>
          </p:cNvSpPr>
          <p:nvPr>
            <p:ph sz="half" idx="2"/>
          </p:nvPr>
        </p:nvSpPr>
        <p:spPr>
          <a:xfrm>
            <a:off x="251521" y="981074"/>
            <a:ext cx="8796102" cy="348787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CN" altLang="en-US" sz="2000" b="1" dirty="0">
                <a:latin typeface="+mn-ea"/>
              </a:rPr>
              <a:t>在 </a:t>
            </a:r>
            <a:r>
              <a:rPr lang="en-US" altLang="zh-CN" sz="2000" b="1" dirty="0">
                <a:latin typeface="+mn-ea"/>
              </a:rPr>
              <a:t>Theremino </a:t>
            </a:r>
            <a:r>
              <a:rPr lang="zh-CN" altLang="en-US" sz="2000" b="1" dirty="0">
                <a:latin typeface="+mn-ea"/>
              </a:rPr>
              <a:t>系统中</a:t>
            </a:r>
            <a:r>
              <a:rPr lang="en-US" altLang="zh-CN" sz="2000" b="1" dirty="0">
                <a:latin typeface="+mn-ea"/>
              </a:rPr>
              <a:t>, </a:t>
            </a:r>
            <a:r>
              <a:rPr lang="zh-CN" altLang="en-US" sz="2000" b="1" dirty="0">
                <a:latin typeface="+mn-ea"/>
              </a:rPr>
              <a:t>单词 </a:t>
            </a:r>
            <a:r>
              <a:rPr lang="en-US" altLang="zh-CN" sz="2000" b="1" dirty="0">
                <a:latin typeface="+mn-ea"/>
              </a:rPr>
              <a:t>"slot" </a:t>
            </a:r>
            <a:r>
              <a:rPr lang="zh-CN" altLang="en-US" sz="2000" b="1" dirty="0">
                <a:latin typeface="+mn-ea"/>
              </a:rPr>
              <a:t>标识一个简单的容器来传输数据。</a:t>
            </a:r>
          </a:p>
          <a:p>
            <a:pPr marL="0" indent="0">
              <a:buNone/>
            </a:pPr>
            <a:r>
              <a:rPr lang="zh-CN" altLang="en-US" sz="2000" b="1" dirty="0">
                <a:latin typeface="+mn-ea"/>
              </a:rPr>
              <a:t>有</a:t>
            </a:r>
            <a:r>
              <a:rPr lang="en-US" altLang="zh-CN" sz="2000" b="1" dirty="0">
                <a:latin typeface="+mn-ea"/>
              </a:rPr>
              <a:t>2000</a:t>
            </a:r>
            <a:r>
              <a:rPr lang="zh-CN" altLang="en-US" sz="2000" b="1" dirty="0">
                <a:latin typeface="+mn-ea"/>
              </a:rPr>
              <a:t>个插槽。 </a:t>
            </a:r>
            <a:r>
              <a:rPr lang="en-US" altLang="zh-CN" sz="2000" b="1" dirty="0">
                <a:latin typeface="+mn-ea"/>
              </a:rPr>
              <a:t>1000 </a:t>
            </a:r>
            <a:r>
              <a:rPr lang="zh-CN" altLang="en-US" sz="2000" b="1" dirty="0">
                <a:latin typeface="+mn-ea"/>
              </a:rPr>
              <a:t>个时隙发送数据。 </a:t>
            </a:r>
            <a:r>
              <a:rPr lang="en-US" altLang="zh-CN" sz="2000" b="1" dirty="0">
                <a:latin typeface="+mn-ea"/>
              </a:rPr>
              <a:t>1000 </a:t>
            </a:r>
            <a:r>
              <a:rPr lang="zh-CN" altLang="en-US" sz="2000" b="1" dirty="0">
                <a:latin typeface="+mn-ea"/>
              </a:rPr>
              <a:t>个插槽来读取数据。</a:t>
            </a:r>
          </a:p>
          <a:p>
            <a:pPr marL="0" indent="0">
              <a:buNone/>
            </a:pPr>
            <a:r>
              <a:rPr lang="zh-CN" altLang="en-US" sz="2000" b="1" dirty="0">
                <a:latin typeface="+mn-ea"/>
              </a:rPr>
              <a:t>这些插槽位于个人计算机内存的一部分中，也可以从其他应用程序访问。 每个插槽都有自己的特定标识号和可选的唯一名称。</a:t>
            </a:r>
          </a:p>
          <a:p>
            <a:pPr marL="0" indent="0">
              <a:buNone/>
            </a:pPr>
            <a:r>
              <a:rPr lang="zh-CN" altLang="en-US" sz="2000" b="1" dirty="0">
                <a:latin typeface="+mn-ea"/>
              </a:rPr>
              <a:t>插槽用于高速发送和接收数据</a:t>
            </a:r>
          </a:p>
          <a:p>
            <a:pPr marL="0" indent="0">
              <a:buNone/>
            </a:pPr>
            <a:r>
              <a:rPr lang="zh-CN" altLang="en-US" sz="2000" b="1" dirty="0">
                <a:latin typeface="+mn-ea"/>
              </a:rPr>
              <a:t>   到 </a:t>
            </a:r>
            <a:r>
              <a:rPr lang="en-US" altLang="zh-CN" sz="2000" b="1" dirty="0">
                <a:latin typeface="+mn-ea"/>
              </a:rPr>
              <a:t>Theremino </a:t>
            </a:r>
            <a:r>
              <a:rPr lang="zh-CN" altLang="en-US" sz="2000" b="1" dirty="0">
                <a:latin typeface="+mn-ea"/>
              </a:rPr>
              <a:t>大师。</a:t>
            </a:r>
          </a:p>
          <a:p>
            <a:pPr marL="0" indent="0">
              <a:buNone/>
            </a:pPr>
            <a:r>
              <a:rPr lang="zh-CN" altLang="en-US" sz="2000" b="1" dirty="0">
                <a:latin typeface="+mn-ea"/>
              </a:rPr>
              <a:t>操作插槽只有两个简单的指令：</a:t>
            </a:r>
          </a:p>
          <a:p>
            <a:pPr marL="0" indent="0">
              <a:buNone/>
            </a:pPr>
            <a:r>
              <a:rPr lang="zh-CN" altLang="en-US" sz="2000" b="1" dirty="0">
                <a:latin typeface="+mn-ea"/>
              </a:rPr>
              <a:t>读槽</a:t>
            </a:r>
            <a:r>
              <a:rPr lang="zh-CN" altLang="en-US" sz="2000" b="1" dirty="0" smtClean="0">
                <a:latin typeface="+mn-ea"/>
              </a:rPr>
              <a:t>：</a:t>
            </a:r>
            <a:r>
              <a:rPr lang="en-US" b="1" dirty="0"/>
              <a:t>variable = Slot (</a:t>
            </a:r>
            <a:r>
              <a:rPr lang="en-US" b="1" dirty="0" err="1"/>
              <a:t>nn</a:t>
            </a:r>
            <a:r>
              <a:rPr lang="en-US" b="1" dirty="0"/>
              <a:t>)</a:t>
            </a:r>
          </a:p>
          <a:p>
            <a:pPr marL="0" indent="0">
              <a:buNone/>
            </a:pPr>
            <a:r>
              <a:rPr lang="zh-CN" altLang="en-US" sz="2000" b="1" dirty="0" smtClean="0">
                <a:latin typeface="+mn-ea"/>
              </a:rPr>
              <a:t>写</a:t>
            </a:r>
            <a:r>
              <a:rPr lang="zh-CN" altLang="en-US" sz="2000" b="1" dirty="0">
                <a:latin typeface="+mn-ea"/>
              </a:rPr>
              <a:t>槽</a:t>
            </a:r>
            <a:r>
              <a:rPr lang="zh-CN" altLang="en-US" sz="2000" b="1" dirty="0" smtClean="0">
                <a:latin typeface="+mn-ea"/>
              </a:rPr>
              <a:t>：</a:t>
            </a:r>
            <a:r>
              <a:rPr lang="en-US" b="1" dirty="0"/>
              <a:t> </a:t>
            </a:r>
            <a:r>
              <a:rPr lang="en-US" b="1" dirty="0" smtClean="0"/>
              <a:t>Slot </a:t>
            </a:r>
            <a:r>
              <a:rPr lang="en-US" b="1" dirty="0"/>
              <a:t>(</a:t>
            </a:r>
            <a:r>
              <a:rPr lang="en-US" b="1" dirty="0" err="1"/>
              <a:t>nn</a:t>
            </a:r>
            <a:r>
              <a:rPr lang="en-US" b="1" dirty="0"/>
              <a:t>) = variable</a:t>
            </a:r>
            <a:endParaRPr lang="en-US" b="1" dirty="0" smtClean="0">
              <a:latin typeface="+mn-ea"/>
            </a:endParaRPr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08304" y="505454"/>
            <a:ext cx="1596826" cy="2763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Segnaposto contenuto 6"/>
          <p:cNvSpPr>
            <a:spLocks noGrp="1"/>
          </p:cNvSpPr>
          <p:nvPr>
            <p:ph sz="half" idx="2"/>
          </p:nvPr>
        </p:nvSpPr>
        <p:spPr>
          <a:xfrm>
            <a:off x="107504" y="4468950"/>
            <a:ext cx="3997424" cy="238905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100" dirty="0"/>
              <a:t>In the Theremino system, the word "slot" identifies a simple container to transfer data.</a:t>
            </a:r>
          </a:p>
          <a:p>
            <a:pPr marL="0" indent="0">
              <a:buNone/>
            </a:pPr>
            <a:r>
              <a:rPr lang="en-US" sz="1100" dirty="0"/>
              <a:t>There are 2000 slots. 1000 slots to send data. 1000 slots to read data.</a:t>
            </a:r>
          </a:p>
          <a:p>
            <a:pPr marL="0" indent="0">
              <a:buNone/>
            </a:pPr>
            <a:r>
              <a:rPr lang="en-US" sz="1100" dirty="0"/>
              <a:t>The slots reside in a part of the Personal Computer's memory that is also accessible from other applications. Each slot has its own specific identification number and optionally a unique name.</a:t>
            </a:r>
          </a:p>
          <a:p>
            <a:pPr marL="0" indent="0">
              <a:buNone/>
            </a:pPr>
            <a:r>
              <a:rPr lang="en-US" sz="1100" dirty="0"/>
              <a:t>The slots are used to send and receive data at high speed</a:t>
            </a:r>
          </a:p>
          <a:p>
            <a:pPr marL="0" indent="0">
              <a:buNone/>
            </a:pPr>
            <a:r>
              <a:rPr lang="en-US" sz="1100" dirty="0"/>
              <a:t>  to Theremino Master.</a:t>
            </a:r>
          </a:p>
          <a:p>
            <a:pPr marL="0" indent="0">
              <a:buNone/>
            </a:pPr>
            <a:r>
              <a:rPr lang="en-US" sz="1100" dirty="0"/>
              <a:t>There are only two simple instructions to manipulate the slots:</a:t>
            </a:r>
          </a:p>
          <a:p>
            <a:pPr marL="0" indent="0">
              <a:buNone/>
            </a:pPr>
            <a:r>
              <a:rPr lang="en-US" sz="1100" dirty="0"/>
              <a:t>reading slot: variable = Slot (</a:t>
            </a:r>
            <a:r>
              <a:rPr lang="en-US" sz="1100" dirty="0" err="1"/>
              <a:t>nn</a:t>
            </a:r>
            <a:r>
              <a:rPr lang="en-US" sz="1100" dirty="0"/>
              <a:t>)</a:t>
            </a:r>
          </a:p>
          <a:p>
            <a:pPr marL="0" indent="0">
              <a:buNone/>
            </a:pPr>
            <a:r>
              <a:rPr lang="en-US" sz="1100" dirty="0"/>
              <a:t>write slot: Slot (</a:t>
            </a:r>
            <a:r>
              <a:rPr lang="en-US" sz="1100" dirty="0" err="1"/>
              <a:t>nn</a:t>
            </a:r>
            <a:r>
              <a:rPr lang="en-US" sz="1100" dirty="0"/>
              <a:t>) = variable</a:t>
            </a:r>
            <a:endParaRPr lang="en-US" sz="1600" dirty="0" smtClean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51079" y="2426439"/>
            <a:ext cx="4896544" cy="2554349"/>
          </a:xfrm>
          <a:prstGeom prst="rect">
            <a:avLst/>
          </a:prstGeom>
        </p:spPr>
      </p:pic>
      <p:sp>
        <p:nvSpPr>
          <p:cNvPr id="9" name="Segnaposto numero diapositiva 2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007B441-5312-499D-93C3-6E37886527FA}" type="slidenum">
              <a:rPr lang="it-IT" smtClean="0"/>
              <a:pPr/>
              <a:t>5</a:t>
            </a:fld>
            <a:endParaRPr lang="it-IT" dirty="0"/>
          </a:p>
        </p:txBody>
      </p:sp>
      <p:sp>
        <p:nvSpPr>
          <p:cNvPr id="12" name="Rettangolo 11"/>
          <p:cNvSpPr/>
          <p:nvPr/>
        </p:nvSpPr>
        <p:spPr>
          <a:xfrm>
            <a:off x="4546471" y="6129179"/>
            <a:ext cx="44690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https://</a:t>
            </a:r>
            <a:r>
              <a:rPr lang="en-US" sz="1200" dirty="0">
                <a:hlinkClick r:id="rId6"/>
              </a:rPr>
              <a:t>www.theremino.com/en/technical/communications#slot</a:t>
            </a:r>
            <a:endParaRPr lang="en-US" sz="1200" dirty="0"/>
          </a:p>
        </p:txBody>
      </p:sp>
      <p:sp>
        <p:nvSpPr>
          <p:cNvPr id="14" name="Segnaposto contenuto 6"/>
          <p:cNvSpPr>
            <a:spLocks noGrp="1"/>
          </p:cNvSpPr>
          <p:nvPr>
            <p:ph sz="half" idx="2"/>
          </p:nvPr>
        </p:nvSpPr>
        <p:spPr>
          <a:xfrm>
            <a:off x="3779912" y="6145643"/>
            <a:ext cx="828092" cy="451709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en-US" sz="1100" dirty="0" smtClean="0"/>
              <a:t>English</a:t>
            </a:r>
            <a:endParaRPr lang="en-US" sz="1100" dirty="0" smtClean="0"/>
          </a:p>
        </p:txBody>
      </p:sp>
      <p:sp>
        <p:nvSpPr>
          <p:cNvPr id="15" name="Segnaposto contenuto 6"/>
          <p:cNvSpPr>
            <a:spLocks noGrp="1"/>
          </p:cNvSpPr>
          <p:nvPr>
            <p:ph sz="half" idx="2"/>
          </p:nvPr>
        </p:nvSpPr>
        <p:spPr>
          <a:xfrm>
            <a:off x="3746648" y="5371465"/>
            <a:ext cx="828092" cy="404675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zh-CN" altLang="en-US" sz="1100" dirty="0"/>
              <a:t>中国人</a:t>
            </a:r>
            <a:endParaRPr lang="en-US" sz="1100" dirty="0" smtClean="0"/>
          </a:p>
        </p:txBody>
      </p:sp>
      <p:sp>
        <p:nvSpPr>
          <p:cNvPr id="16" name="Rettangolo 15"/>
          <p:cNvSpPr/>
          <p:nvPr/>
        </p:nvSpPr>
        <p:spPr>
          <a:xfrm>
            <a:off x="4601711" y="5409076"/>
            <a:ext cx="44690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https://</a:t>
            </a:r>
            <a:r>
              <a:rPr lang="en-US" sz="1200" dirty="0" smtClean="0">
                <a:hlinkClick r:id="rId6"/>
              </a:rPr>
              <a:t>www.theremino.com/zh/technical/communications#slot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46497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457200" y="274955"/>
            <a:ext cx="7230745" cy="706120"/>
          </a:xfrm>
        </p:spPr>
        <p:txBody>
          <a:bodyPr>
            <a:normAutofit fontScale="90000"/>
          </a:bodyPr>
          <a:lstStyle/>
          <a:p>
            <a:pPr lvl="1"/>
            <a:r>
              <a:rPr lang="zh-CN" altLang="en-US" sz="4000" dirty="0" smtClean="0">
                <a:latin typeface="+mn-ea"/>
                <a:ea typeface="+mn-ea"/>
              </a:rPr>
              <a:t>哈尔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HAL</a:t>
            </a: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t>6</a:t>
            </a:fld>
            <a:endParaRPr lang="it-IT" dirty="0"/>
          </a:p>
        </p:txBody>
      </p:sp>
      <p:pic>
        <p:nvPicPr>
          <p:cNvPr id="20" name="Immagine 1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4770" y="37187"/>
            <a:ext cx="1802853" cy="432048"/>
          </a:xfrm>
          <a:prstGeom prst="rect">
            <a:avLst/>
          </a:prstGeom>
        </p:spPr>
      </p:pic>
      <p:sp>
        <p:nvSpPr>
          <p:cNvPr id="7" name="Segnaposto contenuto 6"/>
          <p:cNvSpPr>
            <a:spLocks noGrp="1"/>
          </p:cNvSpPr>
          <p:nvPr>
            <p:ph sz="half" idx="2"/>
          </p:nvPr>
        </p:nvSpPr>
        <p:spPr>
          <a:xfrm>
            <a:off x="107504" y="5175658"/>
            <a:ext cx="3672408" cy="15458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100" dirty="0"/>
              <a:t>The HAL (Hardware Abstraction Layer) module takes care of the interfacing and signal processing functions present in the slots.</a:t>
            </a:r>
          </a:p>
          <a:p>
            <a:pPr marL="0" indent="0">
              <a:buNone/>
            </a:pPr>
            <a:r>
              <a:rPr lang="en-US" sz="1100" dirty="0"/>
              <a:t>Allows you to assign to each of the 12 I / O pins the internal functions of the PIC microprocessor present in the PCBA Theremino Master.</a:t>
            </a:r>
          </a:p>
          <a:p>
            <a:pPr marL="0" indent="0">
              <a:buNone/>
            </a:pPr>
            <a:r>
              <a:rPr lang="en-US" sz="1100" dirty="0"/>
              <a:t>Allows communication with PC via USB in HID mode.</a:t>
            </a:r>
          </a:p>
          <a:p>
            <a:pPr marL="0" indent="0">
              <a:buNone/>
            </a:pPr>
            <a:r>
              <a:rPr lang="en-US" sz="1100" dirty="0"/>
              <a:t>It typically transfers over 700 slots bi-directionally.</a:t>
            </a:r>
            <a:endParaRPr lang="en-US" sz="1100" dirty="0" smtClean="0"/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08304" y="505454"/>
            <a:ext cx="1596826" cy="2763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7539" y="1024393"/>
            <a:ext cx="5256461" cy="4058359"/>
          </a:xfrm>
          <a:prstGeom prst="rect">
            <a:avLst/>
          </a:prstGeom>
        </p:spPr>
      </p:pic>
      <p:sp>
        <p:nvSpPr>
          <p:cNvPr id="8" name="Segnaposto contenuto 6"/>
          <p:cNvSpPr>
            <a:spLocks noGrp="1"/>
          </p:cNvSpPr>
          <p:nvPr>
            <p:ph sz="half" idx="2"/>
          </p:nvPr>
        </p:nvSpPr>
        <p:spPr>
          <a:xfrm>
            <a:off x="251521" y="1333371"/>
            <a:ext cx="3528391" cy="348787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CN" sz="2000" b="1" dirty="0">
                <a:latin typeface="+mn-ea"/>
              </a:rPr>
              <a:t>HAL</a:t>
            </a:r>
            <a:r>
              <a:rPr lang="zh-CN" altLang="en-US" sz="2000" b="1" dirty="0">
                <a:latin typeface="+mn-ea"/>
              </a:rPr>
              <a:t>（硬件抽象层）模块负责插槽中的接口和信号处理功能。</a:t>
            </a:r>
          </a:p>
          <a:p>
            <a:pPr marL="0" indent="0">
              <a:buNone/>
            </a:pPr>
            <a:r>
              <a:rPr lang="zh-CN" altLang="en-US" sz="2000" b="1" dirty="0">
                <a:latin typeface="+mn-ea"/>
              </a:rPr>
              <a:t>允许您将 </a:t>
            </a:r>
            <a:r>
              <a:rPr lang="en-US" altLang="zh-CN" sz="2000" b="1" dirty="0">
                <a:latin typeface="+mn-ea"/>
              </a:rPr>
              <a:t>PCBA Theremino </a:t>
            </a:r>
            <a:r>
              <a:rPr lang="zh-CN" altLang="en-US" sz="2000" b="1" dirty="0">
                <a:latin typeface="+mn-ea"/>
              </a:rPr>
              <a:t>主控器中存在的 </a:t>
            </a:r>
            <a:r>
              <a:rPr lang="en-US" altLang="zh-CN" sz="2000" b="1" dirty="0">
                <a:latin typeface="+mn-ea"/>
              </a:rPr>
              <a:t>PIC </a:t>
            </a:r>
            <a:r>
              <a:rPr lang="zh-CN" altLang="en-US" sz="2000" b="1" dirty="0">
                <a:latin typeface="+mn-ea"/>
              </a:rPr>
              <a:t>微处理器的内部功能分配给 </a:t>
            </a:r>
            <a:r>
              <a:rPr lang="en-US" altLang="zh-CN" sz="2000" b="1" dirty="0">
                <a:latin typeface="+mn-ea"/>
              </a:rPr>
              <a:t>12 I / O </a:t>
            </a:r>
            <a:r>
              <a:rPr lang="zh-CN" altLang="en-US" sz="2000" b="1" dirty="0">
                <a:latin typeface="+mn-ea"/>
              </a:rPr>
              <a:t>引脚中的每一个。</a:t>
            </a:r>
          </a:p>
          <a:p>
            <a:pPr marL="0" indent="0">
              <a:buNone/>
            </a:pPr>
            <a:r>
              <a:rPr lang="zh-CN" altLang="en-US" sz="2000" b="1" dirty="0">
                <a:latin typeface="+mn-ea"/>
              </a:rPr>
              <a:t>允许在 </a:t>
            </a:r>
            <a:r>
              <a:rPr lang="en-US" altLang="zh-CN" sz="2000" b="1" dirty="0">
                <a:latin typeface="+mn-ea"/>
              </a:rPr>
              <a:t>HID </a:t>
            </a:r>
            <a:r>
              <a:rPr lang="zh-CN" altLang="en-US" sz="2000" b="1" dirty="0">
                <a:latin typeface="+mn-ea"/>
              </a:rPr>
              <a:t>模式下通过 </a:t>
            </a:r>
            <a:r>
              <a:rPr lang="en-US" altLang="zh-CN" sz="2000" b="1" dirty="0">
                <a:latin typeface="+mn-ea"/>
              </a:rPr>
              <a:t>USB </a:t>
            </a:r>
            <a:r>
              <a:rPr lang="zh-CN" altLang="en-US" sz="2000" b="1" dirty="0">
                <a:latin typeface="+mn-ea"/>
              </a:rPr>
              <a:t>与 </a:t>
            </a:r>
            <a:r>
              <a:rPr lang="en-US" altLang="zh-CN" sz="2000" b="1" dirty="0">
                <a:latin typeface="+mn-ea"/>
              </a:rPr>
              <a:t>PC </a:t>
            </a:r>
            <a:r>
              <a:rPr lang="zh-CN" altLang="en-US" sz="2000" b="1" dirty="0">
                <a:latin typeface="+mn-ea"/>
              </a:rPr>
              <a:t>通信。</a:t>
            </a:r>
          </a:p>
          <a:p>
            <a:pPr marL="0" indent="0">
              <a:buNone/>
            </a:pPr>
            <a:r>
              <a:rPr lang="zh-CN" altLang="en-US" sz="2000" b="1" dirty="0">
                <a:latin typeface="+mn-ea"/>
              </a:rPr>
              <a:t>它通常双向传输 </a:t>
            </a:r>
            <a:r>
              <a:rPr lang="en-US" altLang="zh-CN" sz="2000" b="1" dirty="0">
                <a:latin typeface="+mn-ea"/>
              </a:rPr>
              <a:t>700 </a:t>
            </a:r>
            <a:r>
              <a:rPr lang="zh-CN" altLang="en-US" sz="2000" b="1" dirty="0">
                <a:latin typeface="+mn-ea"/>
              </a:rPr>
              <a:t>多个插槽。</a:t>
            </a:r>
            <a:endParaRPr lang="en-US" b="1" dirty="0" smtClean="0">
              <a:latin typeface="+mn-ea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4402033" y="6110299"/>
            <a:ext cx="448821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https://</a:t>
            </a:r>
            <a:r>
              <a:rPr lang="en-US" sz="1200" dirty="0" smtClean="0">
                <a:hlinkClick r:id="rId5"/>
              </a:rPr>
              <a:t>https://www.theremino.com/en/downloads/foundations#hal</a:t>
            </a:r>
            <a:endParaRPr lang="en-US" sz="1200" dirty="0"/>
          </a:p>
        </p:txBody>
      </p:sp>
      <p:sp>
        <p:nvSpPr>
          <p:cNvPr id="9" name="Rettangolo 8"/>
          <p:cNvSpPr/>
          <p:nvPr/>
        </p:nvSpPr>
        <p:spPr>
          <a:xfrm>
            <a:off x="4436050" y="5425148"/>
            <a:ext cx="44690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https</a:t>
            </a:r>
            <a:r>
              <a:rPr lang="en-US" sz="1200" dirty="0" smtClean="0"/>
              <a:t>://</a:t>
            </a:r>
            <a:r>
              <a:rPr lang="en-US" sz="1200" dirty="0" smtClean="0">
                <a:hlinkClick r:id="rId6"/>
              </a:rPr>
              <a:t>https://www.theremino.com/zh/downloads/foundations#hal</a:t>
            </a:r>
            <a:endParaRPr lang="en-US" sz="1200" dirty="0"/>
          </a:p>
        </p:txBody>
      </p:sp>
      <p:sp>
        <p:nvSpPr>
          <p:cNvPr id="14" name="Segnaposto contenuto 6"/>
          <p:cNvSpPr>
            <a:spLocks noGrp="1"/>
          </p:cNvSpPr>
          <p:nvPr>
            <p:ph sz="half" idx="2"/>
          </p:nvPr>
        </p:nvSpPr>
        <p:spPr>
          <a:xfrm>
            <a:off x="3658526" y="6136032"/>
            <a:ext cx="828092" cy="451709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en-US" sz="1100" dirty="0" smtClean="0"/>
              <a:t>English</a:t>
            </a:r>
            <a:endParaRPr lang="en-US" sz="1100" dirty="0" smtClean="0"/>
          </a:p>
        </p:txBody>
      </p:sp>
      <p:sp>
        <p:nvSpPr>
          <p:cNvPr id="15" name="Segnaposto contenuto 6"/>
          <p:cNvSpPr>
            <a:spLocks noGrp="1"/>
          </p:cNvSpPr>
          <p:nvPr>
            <p:ph sz="half" idx="2"/>
          </p:nvPr>
        </p:nvSpPr>
        <p:spPr>
          <a:xfrm>
            <a:off x="3633002" y="5440641"/>
            <a:ext cx="828092" cy="404675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zh-CN" altLang="en-US" sz="1100" dirty="0"/>
              <a:t>中国人</a:t>
            </a:r>
            <a:endParaRPr lang="en-US" sz="1100" dirty="0" smtClean="0"/>
          </a:p>
        </p:txBody>
      </p:sp>
    </p:spTree>
    <p:extLst>
      <p:ext uri="{BB962C8B-B14F-4D97-AF65-F5344CB8AC3E}">
        <p14:creationId xmlns:p14="http://schemas.microsoft.com/office/powerpoint/2010/main" val="32806231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t>7</a:t>
            </a:fld>
            <a:endParaRPr lang="it-IT"/>
          </a:p>
        </p:txBody>
      </p:sp>
      <p:pic>
        <p:nvPicPr>
          <p:cNvPr id="20" name="Immagine 1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4770" y="37187"/>
            <a:ext cx="1802853" cy="432048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08304" y="505454"/>
            <a:ext cx="1596826" cy="2763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itolo 3"/>
          <p:cNvSpPr txBox="1">
            <a:spLocks/>
          </p:cNvSpPr>
          <p:nvPr/>
        </p:nvSpPr>
        <p:spPr>
          <a:xfrm>
            <a:off x="338548" y="163671"/>
            <a:ext cx="3826768" cy="706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/>
            <a:r>
              <a:rPr lang="zh-CN" altLang="en-US" sz="4000" kern="0" dirty="0">
                <a:solidFill>
                  <a:sysClr val="windowText" lastClr="000000"/>
                </a:solidFill>
              </a:rPr>
              <a:t>传感器和执行器</a:t>
            </a:r>
            <a:r>
              <a:rPr lang="en-US" kern="0" dirty="0" smtClean="0">
                <a:solidFill>
                  <a:sysClr val="windowText" lastClr="000000"/>
                </a:solidFill>
              </a:rPr>
              <a:t/>
            </a:r>
            <a:br>
              <a:rPr lang="en-US" kern="0" dirty="0" smtClean="0">
                <a:solidFill>
                  <a:sysClr val="windowText" lastClr="000000"/>
                </a:solidFill>
              </a:rPr>
            </a:br>
            <a:r>
              <a:rPr lang="en-US" sz="1900" b="1" dirty="0" smtClean="0"/>
              <a:t>Sensors and actuators</a:t>
            </a:r>
            <a:endParaRPr lang="en-US" sz="1900" b="1" kern="0" dirty="0">
              <a:solidFill>
                <a:sysClr val="windowText" lastClr="000000"/>
              </a:solidFill>
            </a:endParaRPr>
          </a:p>
        </p:txBody>
      </p:sp>
      <p:sp>
        <p:nvSpPr>
          <p:cNvPr id="2" name="AutoShape 2" descr="37 in 1 Sensor Kit For Arduino Price in Pakistan | w11stop.co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4"/>
          <a:srcRect l="1909"/>
          <a:stretch/>
        </p:blipFill>
        <p:spPr>
          <a:xfrm>
            <a:off x="3178201" y="1818242"/>
            <a:ext cx="5710132" cy="4862431"/>
          </a:xfrm>
          <a:prstGeom prst="rect">
            <a:avLst/>
          </a:prstGeom>
        </p:spPr>
      </p:pic>
      <p:sp>
        <p:nvSpPr>
          <p:cNvPr id="6" name="Rettangolo 5"/>
          <p:cNvSpPr/>
          <p:nvPr/>
        </p:nvSpPr>
        <p:spPr>
          <a:xfrm>
            <a:off x="186628" y="1196752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400" b="1" dirty="0">
                <a:latin typeface="+mn-ea"/>
              </a:rPr>
              <a:t>由于 </a:t>
            </a:r>
            <a:r>
              <a:rPr lang="en-US" altLang="zh-CN" sz="2400" b="1" dirty="0">
                <a:latin typeface="+mn-ea"/>
              </a:rPr>
              <a:t>Arduino </a:t>
            </a:r>
            <a:r>
              <a:rPr lang="zh-CN" altLang="en-US" sz="2400" b="1" dirty="0">
                <a:latin typeface="+mn-ea"/>
              </a:rPr>
              <a:t>开源系统，带有 </a:t>
            </a:r>
            <a:r>
              <a:rPr lang="en-US" altLang="zh-CN" sz="2400" b="1" dirty="0">
                <a:latin typeface="+mn-ea"/>
              </a:rPr>
              <a:t>Master </a:t>
            </a:r>
            <a:r>
              <a:rPr lang="zh-CN" altLang="en-US" sz="2400" b="1" dirty="0">
                <a:latin typeface="+mn-ea"/>
              </a:rPr>
              <a:t>的 </a:t>
            </a:r>
            <a:r>
              <a:rPr lang="en-US" altLang="zh-CN" sz="2400" b="1" dirty="0">
                <a:latin typeface="+mn-ea"/>
              </a:rPr>
              <a:t>theremino </a:t>
            </a:r>
            <a:r>
              <a:rPr lang="zh-CN" altLang="en-US" sz="2400" b="1" dirty="0">
                <a:latin typeface="+mn-ea"/>
              </a:rPr>
              <a:t>系统管理市场上几乎所有的传感器和执行器。</a:t>
            </a:r>
            <a:endParaRPr lang="en-US" sz="2400" b="1" dirty="0">
              <a:latin typeface="+mn-ea"/>
            </a:endParaRPr>
          </a:p>
        </p:txBody>
      </p:sp>
      <p:sp>
        <p:nvSpPr>
          <p:cNvPr id="14" name="Rettangolo 13"/>
          <p:cNvSpPr/>
          <p:nvPr/>
        </p:nvSpPr>
        <p:spPr>
          <a:xfrm>
            <a:off x="190257" y="5741534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1200" dirty="0"/>
              <a:t>T</a:t>
            </a:r>
            <a:r>
              <a:rPr lang="en-US" altLang="zh-CN" sz="1200" dirty="0" smtClean="0"/>
              <a:t>he </a:t>
            </a:r>
            <a:r>
              <a:rPr lang="en-US" altLang="zh-CN" sz="1200" dirty="0"/>
              <a:t>theremino system with its Master manages almost all sensors and actuators on the market thanks to Arduino open source systems.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1099519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t>8</a:t>
            </a:fld>
            <a:endParaRPr lang="it-IT"/>
          </a:p>
        </p:txBody>
      </p:sp>
      <p:pic>
        <p:nvPicPr>
          <p:cNvPr id="20" name="Immagine 1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4770" y="37187"/>
            <a:ext cx="1802853" cy="432048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08304" y="505454"/>
            <a:ext cx="1596826" cy="2763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itolo 3"/>
          <p:cNvSpPr txBox="1">
            <a:spLocks/>
          </p:cNvSpPr>
          <p:nvPr/>
        </p:nvSpPr>
        <p:spPr>
          <a:xfrm>
            <a:off x="338548" y="163671"/>
            <a:ext cx="3826768" cy="706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/>
            <a:r>
              <a:rPr lang="zh-CN" altLang="en-US" sz="4000" kern="0" dirty="0">
                <a:solidFill>
                  <a:sysClr val="windowText" lastClr="000000"/>
                </a:solidFill>
              </a:rPr>
              <a:t>传感器和执行器</a:t>
            </a:r>
            <a:r>
              <a:rPr lang="en-US" kern="0" dirty="0" smtClean="0">
                <a:solidFill>
                  <a:sysClr val="windowText" lastClr="000000"/>
                </a:solidFill>
              </a:rPr>
              <a:t/>
            </a:r>
            <a:br>
              <a:rPr lang="en-US" kern="0" dirty="0" smtClean="0">
                <a:solidFill>
                  <a:sysClr val="windowText" lastClr="000000"/>
                </a:solidFill>
              </a:rPr>
            </a:br>
            <a:r>
              <a:rPr lang="en-US" sz="1900" b="1" dirty="0" smtClean="0"/>
              <a:t>Sensors and actuators</a:t>
            </a:r>
            <a:endParaRPr lang="en-US" sz="1900" b="1" kern="0" dirty="0">
              <a:solidFill>
                <a:sysClr val="windowText" lastClr="000000"/>
              </a:solidFill>
            </a:endParaRPr>
          </a:p>
        </p:txBody>
      </p:sp>
      <p:sp>
        <p:nvSpPr>
          <p:cNvPr id="2" name="AutoShape 2" descr="37 in 1 Sensor Kit For Arduino Price in Pakistan | w11stop.co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Rettangolo 5"/>
          <p:cNvSpPr/>
          <p:nvPr/>
        </p:nvSpPr>
        <p:spPr>
          <a:xfrm>
            <a:off x="200795" y="87301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400" b="1" dirty="0">
                <a:latin typeface="+mn-ea"/>
              </a:rPr>
              <a:t>您可以花很少的钱找到在线传感器和执行器套件，其中包含：</a:t>
            </a:r>
            <a:endParaRPr lang="en-US" sz="2400" b="1" dirty="0">
              <a:latin typeface="+mn-ea"/>
            </a:endParaRPr>
          </a:p>
        </p:txBody>
      </p:sp>
      <p:sp>
        <p:nvSpPr>
          <p:cNvPr id="14" name="Rettangolo 13"/>
          <p:cNvSpPr/>
          <p:nvPr/>
        </p:nvSpPr>
        <p:spPr>
          <a:xfrm>
            <a:off x="155575" y="1693660"/>
            <a:ext cx="513650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 smtClean="0"/>
              <a:t>Tor </a:t>
            </a:r>
            <a:r>
              <a:rPr lang="en-US" altLang="zh-CN" sz="1200" dirty="0"/>
              <a:t>little money you can find online sensor and actuator kits that contain:</a:t>
            </a:r>
            <a:endParaRPr lang="en-US" sz="1200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4667155" y="2010949"/>
            <a:ext cx="5193129" cy="3215258"/>
          </a:xfrm>
          <a:prstGeom prst="rect">
            <a:avLst/>
          </a:prstGeom>
        </p:spPr>
      </p:pic>
      <p:sp>
        <p:nvSpPr>
          <p:cNvPr id="7" name="Rettangolo 6"/>
          <p:cNvSpPr/>
          <p:nvPr/>
        </p:nvSpPr>
        <p:spPr>
          <a:xfrm>
            <a:off x="155575" y="2302929"/>
            <a:ext cx="2832250" cy="398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100" b="1" dirty="0" smtClean="0">
                <a:solidFill>
                  <a:srgbClr val="333333"/>
                </a:solidFill>
              </a:rPr>
              <a:t>Kit Includes:</a:t>
            </a:r>
            <a:endParaRPr lang="en-US" sz="1100" dirty="0" smtClean="0">
              <a:solidFill>
                <a:srgbClr val="000000"/>
              </a:solidFill>
            </a:endParaRPr>
          </a:p>
          <a:p>
            <a:pPr fontAlgn="base"/>
            <a:r>
              <a:rPr lang="en-US" sz="1100" dirty="0" smtClean="0">
                <a:solidFill>
                  <a:srgbClr val="333333"/>
                </a:solidFill>
              </a:rPr>
              <a:t>1 x Mercury sensor + LED module KY-027</a:t>
            </a:r>
            <a:endParaRPr lang="en-US" sz="1100" dirty="0" smtClean="0">
              <a:solidFill>
                <a:srgbClr val="000000"/>
              </a:solidFill>
            </a:endParaRPr>
          </a:p>
          <a:p>
            <a:pPr fontAlgn="base"/>
            <a:r>
              <a:rPr lang="en-US" sz="1100" dirty="0" smtClean="0">
                <a:solidFill>
                  <a:srgbClr val="333333"/>
                </a:solidFill>
              </a:rPr>
              <a:t>1 x Rotary encoder module KY-040</a:t>
            </a:r>
            <a:endParaRPr lang="en-US" sz="1100" dirty="0" smtClean="0">
              <a:solidFill>
                <a:srgbClr val="000000"/>
              </a:solidFill>
            </a:endParaRPr>
          </a:p>
          <a:p>
            <a:pPr fontAlgn="base"/>
            <a:r>
              <a:rPr lang="en-US" sz="1100" dirty="0" smtClean="0">
                <a:solidFill>
                  <a:srgbClr val="333333"/>
                </a:solidFill>
              </a:rPr>
              <a:t>1 x Optocoupler module KY-010</a:t>
            </a:r>
            <a:endParaRPr lang="en-US" sz="1100" dirty="0" smtClean="0">
              <a:solidFill>
                <a:srgbClr val="000000"/>
              </a:solidFill>
            </a:endParaRPr>
          </a:p>
          <a:p>
            <a:pPr fontAlgn="base"/>
            <a:r>
              <a:rPr lang="en-US" sz="1100" dirty="0" smtClean="0">
                <a:solidFill>
                  <a:srgbClr val="333333"/>
                </a:solidFill>
              </a:rPr>
              <a:t>1 x Pulse sensor KY-039</a:t>
            </a:r>
            <a:endParaRPr lang="en-US" sz="1100" dirty="0" smtClean="0">
              <a:solidFill>
                <a:srgbClr val="000000"/>
              </a:solidFill>
            </a:endParaRPr>
          </a:p>
          <a:p>
            <a:pPr fontAlgn="base"/>
            <a:r>
              <a:rPr lang="en-US" sz="1100" dirty="0" smtClean="0">
                <a:solidFill>
                  <a:srgbClr val="333333"/>
                </a:solidFill>
              </a:rPr>
              <a:t>1 x Reed relay module KY-025</a:t>
            </a:r>
            <a:endParaRPr lang="en-US" sz="1100" dirty="0" smtClean="0">
              <a:solidFill>
                <a:srgbClr val="000000"/>
              </a:solidFill>
            </a:endParaRPr>
          </a:p>
          <a:p>
            <a:pPr fontAlgn="base"/>
            <a:r>
              <a:rPr lang="en-US" sz="1100" dirty="0" smtClean="0">
                <a:solidFill>
                  <a:srgbClr val="333333"/>
                </a:solidFill>
              </a:rPr>
              <a:t>1 x </a:t>
            </a:r>
            <a:r>
              <a:rPr lang="en-US" sz="1100" dirty="0" err="1" smtClean="0">
                <a:solidFill>
                  <a:srgbClr val="333333"/>
                </a:solidFill>
              </a:rPr>
              <a:t>Obstale</a:t>
            </a:r>
            <a:r>
              <a:rPr lang="en-US" sz="1100" dirty="0" smtClean="0">
                <a:solidFill>
                  <a:srgbClr val="333333"/>
                </a:solidFill>
              </a:rPr>
              <a:t> sensor module KY-032</a:t>
            </a:r>
            <a:endParaRPr lang="en-US" sz="1100" dirty="0" smtClean="0">
              <a:solidFill>
                <a:srgbClr val="000000"/>
              </a:solidFill>
            </a:endParaRPr>
          </a:p>
          <a:p>
            <a:pPr fontAlgn="base"/>
            <a:r>
              <a:rPr lang="en-US" sz="1100" dirty="0" smtClean="0">
                <a:solidFill>
                  <a:srgbClr val="333333"/>
                </a:solidFill>
              </a:rPr>
              <a:t>1 x Line following sensor module KY-033</a:t>
            </a:r>
            <a:endParaRPr lang="en-US" sz="1100" dirty="0" smtClean="0">
              <a:solidFill>
                <a:srgbClr val="000000"/>
              </a:solidFill>
            </a:endParaRPr>
          </a:p>
          <a:p>
            <a:pPr fontAlgn="base"/>
            <a:r>
              <a:rPr lang="en-US" sz="1100" dirty="0" smtClean="0">
                <a:solidFill>
                  <a:srgbClr val="333333"/>
                </a:solidFill>
              </a:rPr>
              <a:t>1 x Microphone module KY-038</a:t>
            </a:r>
            <a:endParaRPr lang="en-US" sz="1100" dirty="0" smtClean="0">
              <a:solidFill>
                <a:srgbClr val="000000"/>
              </a:solidFill>
            </a:endParaRPr>
          </a:p>
          <a:p>
            <a:pPr fontAlgn="base"/>
            <a:r>
              <a:rPr lang="en-US" sz="1100" dirty="0" smtClean="0">
                <a:solidFill>
                  <a:srgbClr val="333333"/>
                </a:solidFill>
              </a:rPr>
              <a:t>1 x Laser module KY-008</a:t>
            </a:r>
            <a:endParaRPr lang="en-US" sz="1100" dirty="0" smtClean="0">
              <a:solidFill>
                <a:srgbClr val="000000"/>
              </a:solidFill>
            </a:endParaRPr>
          </a:p>
          <a:p>
            <a:pPr fontAlgn="base"/>
            <a:r>
              <a:rPr lang="en-US" sz="1100" dirty="0" smtClean="0">
                <a:solidFill>
                  <a:srgbClr val="333333"/>
                </a:solidFill>
              </a:rPr>
              <a:t>1 x 5V relay module KY-019</a:t>
            </a:r>
            <a:endParaRPr lang="en-US" sz="1100" dirty="0" smtClean="0">
              <a:solidFill>
                <a:srgbClr val="000000"/>
              </a:solidFill>
            </a:endParaRPr>
          </a:p>
          <a:p>
            <a:pPr fontAlgn="base"/>
            <a:r>
              <a:rPr lang="en-US" sz="1100" dirty="0" smtClean="0">
                <a:solidFill>
                  <a:srgbClr val="333333"/>
                </a:solidFill>
              </a:rPr>
              <a:t>1 x Temperature module </a:t>
            </a:r>
            <a:r>
              <a:rPr lang="en-US" sz="1100" dirty="0" err="1" smtClean="0">
                <a:solidFill>
                  <a:srgbClr val="333333"/>
                </a:solidFill>
              </a:rPr>
              <a:t>module</a:t>
            </a:r>
            <a:r>
              <a:rPr lang="en-US" sz="1100" dirty="0" smtClean="0">
                <a:solidFill>
                  <a:srgbClr val="333333"/>
                </a:solidFill>
              </a:rPr>
              <a:t> (DS18B20) KY-001</a:t>
            </a:r>
            <a:endParaRPr lang="en-US" sz="1100" dirty="0" smtClean="0">
              <a:solidFill>
                <a:srgbClr val="000000"/>
              </a:solidFill>
            </a:endParaRPr>
          </a:p>
          <a:p>
            <a:pPr fontAlgn="base"/>
            <a:r>
              <a:rPr lang="en-US" sz="1100" dirty="0" smtClean="0">
                <a:solidFill>
                  <a:srgbClr val="333333"/>
                </a:solidFill>
              </a:rPr>
              <a:t>1 x Temperature module </a:t>
            </a:r>
            <a:r>
              <a:rPr lang="en-US" sz="1100" dirty="0" err="1" smtClean="0">
                <a:solidFill>
                  <a:srgbClr val="333333"/>
                </a:solidFill>
              </a:rPr>
              <a:t>module</a:t>
            </a:r>
            <a:r>
              <a:rPr lang="en-US" sz="1100" dirty="0" smtClean="0">
                <a:solidFill>
                  <a:srgbClr val="333333"/>
                </a:solidFill>
              </a:rPr>
              <a:t> (LM35) KY-028</a:t>
            </a:r>
            <a:endParaRPr lang="en-US" sz="1100" dirty="0" smtClean="0">
              <a:solidFill>
                <a:srgbClr val="000000"/>
              </a:solidFill>
            </a:endParaRPr>
          </a:p>
          <a:p>
            <a:pPr fontAlgn="base"/>
            <a:r>
              <a:rPr lang="en-US" sz="1100" dirty="0" smtClean="0">
                <a:solidFill>
                  <a:srgbClr val="333333"/>
                </a:solidFill>
              </a:rPr>
              <a:t>1 x Linear magnetic sensor module KY-024</a:t>
            </a:r>
            <a:endParaRPr lang="en-US" sz="1100" dirty="0" smtClean="0">
              <a:solidFill>
                <a:srgbClr val="000000"/>
              </a:solidFill>
            </a:endParaRPr>
          </a:p>
          <a:p>
            <a:pPr fontAlgn="base"/>
            <a:r>
              <a:rPr lang="en-US" sz="1100" dirty="0" smtClean="0">
                <a:solidFill>
                  <a:srgbClr val="333333"/>
                </a:solidFill>
              </a:rPr>
              <a:t>1 x Fire sensor module KY-026</a:t>
            </a:r>
            <a:endParaRPr lang="en-US" sz="1100" dirty="0" smtClean="0">
              <a:solidFill>
                <a:srgbClr val="000000"/>
              </a:solidFill>
            </a:endParaRPr>
          </a:p>
          <a:p>
            <a:pPr fontAlgn="base"/>
            <a:r>
              <a:rPr lang="en-US" sz="1100" dirty="0" smtClean="0">
                <a:solidFill>
                  <a:srgbClr val="333333"/>
                </a:solidFill>
              </a:rPr>
              <a:t>1 x Sensitive microphone module KY-037</a:t>
            </a:r>
            <a:endParaRPr lang="en-US" sz="1100" dirty="0" smtClean="0">
              <a:solidFill>
                <a:srgbClr val="000000"/>
              </a:solidFill>
            </a:endParaRPr>
          </a:p>
          <a:p>
            <a:pPr fontAlgn="base"/>
            <a:r>
              <a:rPr lang="en-US" sz="1100" dirty="0" smtClean="0">
                <a:solidFill>
                  <a:srgbClr val="333333"/>
                </a:solidFill>
              </a:rPr>
              <a:t>1 </a:t>
            </a:r>
            <a:r>
              <a:rPr lang="en-US" sz="1100" dirty="0" err="1" smtClean="0">
                <a:solidFill>
                  <a:srgbClr val="333333"/>
                </a:solidFill>
              </a:rPr>
              <a:t>xTemperature</a:t>
            </a:r>
            <a:r>
              <a:rPr lang="en-US" sz="1100" dirty="0" smtClean="0">
                <a:solidFill>
                  <a:srgbClr val="333333"/>
                </a:solidFill>
              </a:rPr>
              <a:t> and humidity sensor module (DHT11) KY-015</a:t>
            </a:r>
            <a:endParaRPr lang="en-US" sz="1100" dirty="0" smtClean="0">
              <a:solidFill>
                <a:srgbClr val="000000"/>
              </a:solidFill>
            </a:endParaRPr>
          </a:p>
          <a:p>
            <a:pPr fontAlgn="base"/>
            <a:r>
              <a:rPr lang="en-US" sz="1100" dirty="0" smtClean="0">
                <a:solidFill>
                  <a:srgbClr val="333333"/>
                </a:solidFill>
              </a:rPr>
              <a:t>1 x XY joystick module KY-023</a:t>
            </a:r>
            <a:endParaRPr lang="en-US" sz="1100" dirty="0" smtClean="0">
              <a:solidFill>
                <a:srgbClr val="000000"/>
              </a:solidFill>
            </a:endParaRPr>
          </a:p>
          <a:p>
            <a:pPr fontAlgn="base"/>
            <a:r>
              <a:rPr lang="en-US" sz="1100" dirty="0" smtClean="0">
                <a:solidFill>
                  <a:srgbClr val="333333"/>
                </a:solidFill>
              </a:rPr>
              <a:t>1 </a:t>
            </a:r>
            <a:r>
              <a:rPr lang="en-US" sz="1100" dirty="0" err="1" smtClean="0">
                <a:solidFill>
                  <a:srgbClr val="333333"/>
                </a:solidFill>
              </a:rPr>
              <a:t>xTouch</a:t>
            </a:r>
            <a:r>
              <a:rPr lang="en-US" sz="1100" dirty="0" smtClean="0">
                <a:solidFill>
                  <a:srgbClr val="333333"/>
                </a:solidFill>
              </a:rPr>
              <a:t> Sensor ModuleKY-036</a:t>
            </a:r>
            <a:endParaRPr lang="en-US" sz="1100" dirty="0" smtClean="0">
              <a:solidFill>
                <a:srgbClr val="000000"/>
              </a:solidFill>
            </a:endParaRPr>
          </a:p>
          <a:p>
            <a:pPr fontAlgn="base"/>
            <a:r>
              <a:rPr lang="en-US" sz="1100" dirty="0" smtClean="0">
                <a:solidFill>
                  <a:srgbClr val="333333"/>
                </a:solidFill>
              </a:rPr>
              <a:t>1 x Enclosure box</a:t>
            </a:r>
            <a:endParaRPr lang="en-US" sz="1100" b="0" i="0" dirty="0">
              <a:solidFill>
                <a:srgbClr val="000000"/>
              </a:solidFill>
              <a:effectLst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2905833" y="2302929"/>
            <a:ext cx="2832250" cy="398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100" dirty="0" smtClean="0">
                <a:solidFill>
                  <a:srgbClr val="333333"/>
                </a:solidFill>
              </a:rPr>
              <a:t>1 x Analog magnetic sensor module KY-035</a:t>
            </a:r>
            <a:endParaRPr lang="en-US" sz="1100" dirty="0" smtClean="0">
              <a:solidFill>
                <a:srgbClr val="000000"/>
              </a:solidFill>
            </a:endParaRPr>
          </a:p>
          <a:p>
            <a:pPr fontAlgn="base"/>
            <a:r>
              <a:rPr lang="en-US" sz="1100" dirty="0" smtClean="0">
                <a:solidFill>
                  <a:srgbClr val="333333"/>
                </a:solidFill>
              </a:rPr>
              <a:t>1 x Mercury sensor + LED module KY-027</a:t>
            </a:r>
            <a:endParaRPr lang="en-US" sz="1100" dirty="0" smtClean="0">
              <a:solidFill>
                <a:srgbClr val="000000"/>
              </a:solidFill>
            </a:endParaRPr>
          </a:p>
          <a:p>
            <a:pPr fontAlgn="base"/>
            <a:r>
              <a:rPr lang="en-US" sz="1100" dirty="0" smtClean="0">
                <a:solidFill>
                  <a:srgbClr val="333333"/>
                </a:solidFill>
              </a:rPr>
              <a:t>1 x Rotary encoder module KY-040</a:t>
            </a:r>
            <a:endParaRPr lang="en-US" sz="1100" dirty="0" smtClean="0">
              <a:solidFill>
                <a:srgbClr val="000000"/>
              </a:solidFill>
            </a:endParaRPr>
          </a:p>
          <a:p>
            <a:pPr fontAlgn="base"/>
            <a:r>
              <a:rPr lang="en-US" sz="1100" dirty="0" smtClean="0">
                <a:solidFill>
                  <a:srgbClr val="333333"/>
                </a:solidFill>
              </a:rPr>
              <a:t>1 x Optocoupler module KY-010</a:t>
            </a:r>
            <a:endParaRPr lang="en-US" sz="1100" dirty="0" smtClean="0">
              <a:solidFill>
                <a:srgbClr val="000000"/>
              </a:solidFill>
            </a:endParaRPr>
          </a:p>
          <a:p>
            <a:pPr fontAlgn="base"/>
            <a:r>
              <a:rPr lang="en-US" sz="1100" dirty="0" smtClean="0">
                <a:solidFill>
                  <a:srgbClr val="333333"/>
                </a:solidFill>
              </a:rPr>
              <a:t>1 x Pulse sensor KY-039</a:t>
            </a:r>
            <a:endParaRPr lang="en-US" sz="1100" dirty="0" smtClean="0">
              <a:solidFill>
                <a:srgbClr val="000000"/>
              </a:solidFill>
            </a:endParaRPr>
          </a:p>
          <a:p>
            <a:pPr fontAlgn="base"/>
            <a:r>
              <a:rPr lang="en-US" sz="1100" dirty="0" smtClean="0">
                <a:solidFill>
                  <a:srgbClr val="333333"/>
                </a:solidFill>
              </a:rPr>
              <a:t>1 x Reed relay module KY-025</a:t>
            </a:r>
            <a:endParaRPr lang="en-US" sz="1100" dirty="0" smtClean="0">
              <a:solidFill>
                <a:srgbClr val="000000"/>
              </a:solidFill>
            </a:endParaRPr>
          </a:p>
          <a:p>
            <a:pPr fontAlgn="base"/>
            <a:r>
              <a:rPr lang="en-US" sz="1100" dirty="0" smtClean="0">
                <a:solidFill>
                  <a:srgbClr val="333333"/>
                </a:solidFill>
              </a:rPr>
              <a:t>1 x </a:t>
            </a:r>
            <a:r>
              <a:rPr lang="en-US" sz="1100" dirty="0" err="1" smtClean="0">
                <a:solidFill>
                  <a:srgbClr val="333333"/>
                </a:solidFill>
              </a:rPr>
              <a:t>Obstale</a:t>
            </a:r>
            <a:r>
              <a:rPr lang="en-US" sz="1100" dirty="0" smtClean="0">
                <a:solidFill>
                  <a:srgbClr val="333333"/>
                </a:solidFill>
              </a:rPr>
              <a:t> sensor module KY-032</a:t>
            </a:r>
            <a:endParaRPr lang="en-US" sz="1100" dirty="0" smtClean="0">
              <a:solidFill>
                <a:srgbClr val="000000"/>
              </a:solidFill>
            </a:endParaRPr>
          </a:p>
          <a:p>
            <a:pPr fontAlgn="base"/>
            <a:r>
              <a:rPr lang="en-US" sz="1100" dirty="0" smtClean="0">
                <a:solidFill>
                  <a:srgbClr val="333333"/>
                </a:solidFill>
              </a:rPr>
              <a:t>1 x Line following sensor module KY-033</a:t>
            </a:r>
            <a:endParaRPr lang="en-US" sz="1100" dirty="0" smtClean="0">
              <a:solidFill>
                <a:srgbClr val="000000"/>
              </a:solidFill>
            </a:endParaRPr>
          </a:p>
          <a:p>
            <a:pPr fontAlgn="base"/>
            <a:r>
              <a:rPr lang="en-US" sz="1100" dirty="0" smtClean="0">
                <a:solidFill>
                  <a:srgbClr val="333333"/>
                </a:solidFill>
              </a:rPr>
              <a:t>1 x Microphone module KY-038</a:t>
            </a:r>
            <a:endParaRPr lang="en-US" sz="1100" dirty="0" smtClean="0">
              <a:solidFill>
                <a:srgbClr val="000000"/>
              </a:solidFill>
            </a:endParaRPr>
          </a:p>
          <a:p>
            <a:pPr fontAlgn="base"/>
            <a:r>
              <a:rPr lang="en-US" sz="1100" dirty="0" smtClean="0">
                <a:solidFill>
                  <a:srgbClr val="333333"/>
                </a:solidFill>
              </a:rPr>
              <a:t>1 x Laser module KY-008</a:t>
            </a:r>
            <a:endParaRPr lang="en-US" sz="1100" dirty="0" smtClean="0">
              <a:solidFill>
                <a:srgbClr val="000000"/>
              </a:solidFill>
            </a:endParaRPr>
          </a:p>
          <a:p>
            <a:pPr fontAlgn="base"/>
            <a:r>
              <a:rPr lang="en-US" sz="1100" dirty="0" smtClean="0">
                <a:solidFill>
                  <a:srgbClr val="333333"/>
                </a:solidFill>
              </a:rPr>
              <a:t>1 x 5V relay module KY-019</a:t>
            </a:r>
            <a:endParaRPr lang="en-US" sz="1100" dirty="0" smtClean="0">
              <a:solidFill>
                <a:srgbClr val="000000"/>
              </a:solidFill>
            </a:endParaRPr>
          </a:p>
          <a:p>
            <a:pPr fontAlgn="base"/>
            <a:r>
              <a:rPr lang="en-US" sz="1100" dirty="0" smtClean="0">
                <a:solidFill>
                  <a:srgbClr val="333333"/>
                </a:solidFill>
              </a:rPr>
              <a:t>1 x Temperature module </a:t>
            </a:r>
            <a:r>
              <a:rPr lang="en-US" sz="1100" dirty="0" err="1" smtClean="0">
                <a:solidFill>
                  <a:srgbClr val="333333"/>
                </a:solidFill>
              </a:rPr>
              <a:t>module</a:t>
            </a:r>
            <a:r>
              <a:rPr lang="en-US" sz="1100" dirty="0" smtClean="0">
                <a:solidFill>
                  <a:srgbClr val="333333"/>
                </a:solidFill>
              </a:rPr>
              <a:t> (DS18B20) KY-001</a:t>
            </a:r>
            <a:endParaRPr lang="en-US" sz="1100" dirty="0" smtClean="0">
              <a:solidFill>
                <a:srgbClr val="000000"/>
              </a:solidFill>
            </a:endParaRPr>
          </a:p>
          <a:p>
            <a:pPr fontAlgn="base"/>
            <a:r>
              <a:rPr lang="en-US" sz="1100" dirty="0" smtClean="0">
                <a:solidFill>
                  <a:srgbClr val="333333"/>
                </a:solidFill>
              </a:rPr>
              <a:t>1 x Temperature module </a:t>
            </a:r>
            <a:r>
              <a:rPr lang="en-US" sz="1100" dirty="0" err="1" smtClean="0">
                <a:solidFill>
                  <a:srgbClr val="333333"/>
                </a:solidFill>
              </a:rPr>
              <a:t>module</a:t>
            </a:r>
            <a:r>
              <a:rPr lang="en-US" sz="1100" dirty="0" smtClean="0">
                <a:solidFill>
                  <a:srgbClr val="333333"/>
                </a:solidFill>
              </a:rPr>
              <a:t> (LM35) KY-028</a:t>
            </a:r>
            <a:endParaRPr lang="en-US" sz="1100" dirty="0" smtClean="0">
              <a:solidFill>
                <a:srgbClr val="000000"/>
              </a:solidFill>
            </a:endParaRPr>
          </a:p>
          <a:p>
            <a:pPr fontAlgn="base"/>
            <a:r>
              <a:rPr lang="en-US" sz="1100" dirty="0" smtClean="0">
                <a:solidFill>
                  <a:srgbClr val="333333"/>
                </a:solidFill>
              </a:rPr>
              <a:t>1 x Linear magnetic sensor module KY-024</a:t>
            </a:r>
            <a:endParaRPr lang="en-US" sz="1100" dirty="0" smtClean="0">
              <a:solidFill>
                <a:srgbClr val="000000"/>
              </a:solidFill>
            </a:endParaRPr>
          </a:p>
          <a:p>
            <a:pPr fontAlgn="base"/>
            <a:r>
              <a:rPr lang="en-US" sz="1100" dirty="0" smtClean="0">
                <a:solidFill>
                  <a:srgbClr val="333333"/>
                </a:solidFill>
              </a:rPr>
              <a:t>1 x Fire sensor module KY-026</a:t>
            </a:r>
            <a:endParaRPr lang="en-US" sz="1100" dirty="0" smtClean="0">
              <a:solidFill>
                <a:srgbClr val="000000"/>
              </a:solidFill>
            </a:endParaRPr>
          </a:p>
          <a:p>
            <a:pPr fontAlgn="base"/>
            <a:r>
              <a:rPr lang="en-US" sz="1100" dirty="0" smtClean="0">
                <a:solidFill>
                  <a:srgbClr val="333333"/>
                </a:solidFill>
              </a:rPr>
              <a:t>1 x Sensitive microphone module KY-037</a:t>
            </a:r>
            <a:endParaRPr lang="en-US" sz="1100" dirty="0" smtClean="0">
              <a:solidFill>
                <a:srgbClr val="000000"/>
              </a:solidFill>
            </a:endParaRPr>
          </a:p>
          <a:p>
            <a:pPr fontAlgn="base"/>
            <a:r>
              <a:rPr lang="en-US" sz="1100" dirty="0" smtClean="0">
                <a:solidFill>
                  <a:srgbClr val="333333"/>
                </a:solidFill>
              </a:rPr>
              <a:t>1 </a:t>
            </a:r>
            <a:r>
              <a:rPr lang="en-US" sz="1100" dirty="0" err="1" smtClean="0">
                <a:solidFill>
                  <a:srgbClr val="333333"/>
                </a:solidFill>
              </a:rPr>
              <a:t>xTemperature</a:t>
            </a:r>
            <a:r>
              <a:rPr lang="en-US" sz="1100" dirty="0" smtClean="0">
                <a:solidFill>
                  <a:srgbClr val="333333"/>
                </a:solidFill>
              </a:rPr>
              <a:t> and humidity sensor module (DHT11) KY-015</a:t>
            </a:r>
            <a:endParaRPr lang="en-US" sz="1100" dirty="0" smtClean="0">
              <a:solidFill>
                <a:srgbClr val="000000"/>
              </a:solidFill>
            </a:endParaRPr>
          </a:p>
          <a:p>
            <a:pPr fontAlgn="base"/>
            <a:r>
              <a:rPr lang="en-US" sz="1100" dirty="0" smtClean="0">
                <a:solidFill>
                  <a:srgbClr val="333333"/>
                </a:solidFill>
              </a:rPr>
              <a:t>1 x XY joystick module KY-023</a:t>
            </a:r>
            <a:endParaRPr lang="en-US" sz="1100" dirty="0" smtClean="0">
              <a:solidFill>
                <a:srgbClr val="000000"/>
              </a:solidFill>
            </a:endParaRPr>
          </a:p>
          <a:p>
            <a:pPr fontAlgn="base"/>
            <a:r>
              <a:rPr lang="en-US" sz="1100" dirty="0" smtClean="0">
                <a:solidFill>
                  <a:srgbClr val="333333"/>
                </a:solidFill>
              </a:rPr>
              <a:t>1 </a:t>
            </a:r>
            <a:r>
              <a:rPr lang="en-US" sz="1100" dirty="0" err="1" smtClean="0">
                <a:solidFill>
                  <a:srgbClr val="333333"/>
                </a:solidFill>
              </a:rPr>
              <a:t>xTouch</a:t>
            </a:r>
            <a:r>
              <a:rPr lang="en-US" sz="1100" dirty="0" smtClean="0">
                <a:solidFill>
                  <a:srgbClr val="333333"/>
                </a:solidFill>
              </a:rPr>
              <a:t> Sensor ModuleKY-036</a:t>
            </a:r>
            <a:endParaRPr lang="en-US" sz="1100" dirty="0" smtClean="0">
              <a:solidFill>
                <a:srgbClr val="000000"/>
              </a:solidFill>
            </a:endParaRPr>
          </a:p>
          <a:p>
            <a:pPr fontAlgn="base"/>
            <a:r>
              <a:rPr lang="en-US" sz="1100" dirty="0" smtClean="0">
                <a:solidFill>
                  <a:srgbClr val="333333"/>
                </a:solidFill>
              </a:rPr>
              <a:t>1 x Enclosure box</a:t>
            </a:r>
            <a:endParaRPr lang="en-US" sz="1100" b="0" i="0" dirty="0"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49001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t>9</a:t>
            </a:fld>
            <a:endParaRPr lang="it-IT"/>
          </a:p>
        </p:txBody>
      </p:sp>
      <p:pic>
        <p:nvPicPr>
          <p:cNvPr id="20" name="Immagine 1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4770" y="37187"/>
            <a:ext cx="1802853" cy="432048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08304" y="505454"/>
            <a:ext cx="1596826" cy="2763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itolo 3"/>
          <p:cNvSpPr txBox="1">
            <a:spLocks/>
          </p:cNvSpPr>
          <p:nvPr/>
        </p:nvSpPr>
        <p:spPr>
          <a:xfrm>
            <a:off x="338548" y="163671"/>
            <a:ext cx="3826768" cy="706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/>
            <a:r>
              <a:rPr lang="en-US" altLang="zh-CN" sz="4000" kern="0" dirty="0">
                <a:solidFill>
                  <a:sysClr val="windowText" lastClr="000000"/>
                </a:solidFill>
              </a:rPr>
              <a:t>HAL </a:t>
            </a:r>
            <a:r>
              <a:rPr lang="zh-CN" altLang="en-US" sz="4000" kern="0" dirty="0">
                <a:solidFill>
                  <a:sysClr val="windowText" lastClr="000000"/>
                </a:solidFill>
              </a:rPr>
              <a:t>综合范围</a:t>
            </a:r>
            <a:r>
              <a:rPr lang="en-US" kern="0" dirty="0" smtClean="0">
                <a:solidFill>
                  <a:sysClr val="windowText" lastClr="000000"/>
                </a:solidFill>
              </a:rPr>
              <a:t/>
            </a:r>
            <a:br>
              <a:rPr lang="en-US" kern="0" dirty="0" smtClean="0">
                <a:solidFill>
                  <a:sysClr val="windowText" lastClr="000000"/>
                </a:solidFill>
              </a:rPr>
            </a:br>
            <a:r>
              <a:rPr lang="en-US" sz="1900" b="1" dirty="0"/>
              <a:t>HAL integrated scope</a:t>
            </a:r>
            <a:endParaRPr lang="en-US" sz="1900" b="1" kern="0" dirty="0">
              <a:solidFill>
                <a:sysClr val="windowText" lastClr="00000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294323" y="1350627"/>
            <a:ext cx="408317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latin typeface="+mn-ea"/>
              </a:rPr>
              <a:t>HAL </a:t>
            </a:r>
            <a:r>
              <a:rPr lang="zh-CN" altLang="en-US" sz="2400" b="1" dirty="0">
                <a:latin typeface="+mn-ea"/>
              </a:rPr>
              <a:t>中集成了两个简单的信号显示器。</a:t>
            </a:r>
          </a:p>
          <a:p>
            <a:r>
              <a:rPr lang="zh-CN" altLang="en-US" sz="2400" b="1" dirty="0">
                <a:latin typeface="+mn-ea"/>
              </a:rPr>
              <a:t>双击要显示的信号，打开一个显示窗口，可以更改刻度和时基。</a:t>
            </a:r>
          </a:p>
          <a:p>
            <a:r>
              <a:rPr lang="zh-CN" altLang="en-US" sz="2400" b="1" dirty="0">
                <a:latin typeface="+mn-ea"/>
              </a:rPr>
              <a:t>信号，无论它是什么，都从 </a:t>
            </a:r>
            <a:r>
              <a:rPr lang="en-US" altLang="zh-CN" sz="2400" b="1" dirty="0">
                <a:latin typeface="+mn-ea"/>
              </a:rPr>
              <a:t>1 </a:t>
            </a:r>
            <a:r>
              <a:rPr lang="zh-CN" altLang="en-US" sz="2400" b="1" dirty="0">
                <a:latin typeface="+mn-ea"/>
              </a:rPr>
              <a:t>缩放到 </a:t>
            </a:r>
            <a:r>
              <a:rPr lang="en-US" altLang="zh-CN" sz="2400" b="1" dirty="0">
                <a:latin typeface="+mn-ea"/>
              </a:rPr>
              <a:t>1000</a:t>
            </a:r>
            <a:r>
              <a:rPr lang="zh-CN" altLang="en-US" sz="2400" b="1" dirty="0">
                <a:latin typeface="+mn-ea"/>
              </a:rPr>
              <a:t>。</a:t>
            </a:r>
            <a:endParaRPr lang="en-US" sz="2400" b="1" dirty="0">
              <a:latin typeface="+mn-ea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299590" y="4509120"/>
            <a:ext cx="412839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/>
              <a:t>Two simple signal displays are integrated into the HAL.</a:t>
            </a:r>
          </a:p>
          <a:p>
            <a:r>
              <a:rPr lang="en-US" altLang="zh-CN" sz="1200" dirty="0"/>
              <a:t>Double click on the signal to be displayed and a display window opens with the possibility of changing the scale and the time base.</a:t>
            </a:r>
          </a:p>
          <a:p>
            <a:r>
              <a:rPr lang="en-US" altLang="zh-CN" sz="1200" dirty="0"/>
              <a:t>The signal, whatever it is, is scaled from 1 to 1000.</a:t>
            </a:r>
            <a:endParaRPr lang="en-US" sz="1200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9" y="956129"/>
            <a:ext cx="4550957" cy="5876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69184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1220</TotalTime>
  <Words>1858</Words>
  <Application>Microsoft Office PowerPoint</Application>
  <PresentationFormat>Presentazione su schermo (4:3)</PresentationFormat>
  <Paragraphs>185</Paragraphs>
  <Slides>17</Slides>
  <Notes>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17</vt:i4>
      </vt:variant>
    </vt:vector>
  </HeadingPairs>
  <TitlesOfParts>
    <vt:vector size="21" baseType="lpstr">
      <vt:lpstr>宋体</vt:lpstr>
      <vt:lpstr>Arial</vt:lpstr>
      <vt:lpstr>Calibri</vt:lpstr>
      <vt:lpstr>Tema di Office</vt:lpstr>
      <vt:lpstr>Presentazione standard di PowerPoint</vt:lpstr>
      <vt:lpstr>Day  -1- </vt:lpstr>
      <vt:lpstr>插槽 The SLOT</vt:lpstr>
      <vt:lpstr>插槽 The SLOT</vt:lpstr>
      <vt:lpstr>插槽 The SLOT</vt:lpstr>
      <vt:lpstr>哈尔 The HAL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Theremino devices</vt:lpstr>
      <vt:lpstr>For more info, search the word: “theremino”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 RoboScrew</dc:title>
  <dc:creator>LeoOffice</dc:creator>
  <cp:lastModifiedBy>Dino</cp:lastModifiedBy>
  <cp:revision>370</cp:revision>
  <dcterms:created xsi:type="dcterms:W3CDTF">2017-06-12T05:53:00Z</dcterms:created>
  <dcterms:modified xsi:type="dcterms:W3CDTF">2022-05-05T07:51:08Z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1F3B3BD852C34F60B508E011F93868DA</vt:lpwstr>
  </property>
  <property fmtid="{D5CDD505-2E9C-101B-9397-08002B2CF9AE}" pid="3" name="KSOProductBuildVer">
    <vt:lpwstr>2052-11.1.0.11115</vt:lpwstr>
  </property>
</Properties>
</file>